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77" r:id="rId3"/>
    <p:sldId id="278" r:id="rId4"/>
    <p:sldId id="279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2" r:id="rId17"/>
    <p:sldId id="293" r:id="rId18"/>
    <p:sldId id="291" r:id="rId19"/>
    <p:sldId id="296" r:id="rId20"/>
    <p:sldId id="297" r:id="rId21"/>
    <p:sldId id="298" r:id="rId22"/>
    <p:sldId id="299" r:id="rId2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Estilo medio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90"/>
    <p:restoredTop sz="95897"/>
  </p:normalViewPr>
  <p:slideViewPr>
    <p:cSldViewPr snapToGrid="0" snapToObjects="1">
      <p:cViewPr varScale="1">
        <p:scale>
          <a:sx n="127" d="100"/>
          <a:sy n="12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78.png>
</file>

<file path=ppt/media/image79.png>
</file>

<file path=ppt/media/image83.png>
</file>

<file path=ppt/media/image84.png>
</file>

<file path=ppt/media/image85.png>
</file>

<file path=ppt/media/image8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93F5E7-4528-9C42-93C3-48A55A468B9E}" type="datetimeFigureOut">
              <a:rPr lang="es-ES" smtClean="0"/>
              <a:t>8/11/22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F0F80C-BCF4-9844-89E0-3EB24F55717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6445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>
            <a:extLst>
              <a:ext uri="{FF2B5EF4-FFF2-40B4-BE49-F238E27FC236}">
                <a16:creationId xmlns:a16="http://schemas.microsoft.com/office/drawing/2014/main" id="{6C290EAF-9AFA-FF45-906C-A915952E0B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A382069-1DC8-0647-9A7C-974AA71800CC}" type="slidenum">
              <a:rPr lang="es-ES" altLang="es-ES"/>
              <a:pPr eaLnBrk="1" hangingPunct="1"/>
              <a:t>2</a:t>
            </a:fld>
            <a:endParaRPr lang="es-ES" altLang="es-ES"/>
          </a:p>
        </p:txBody>
      </p:sp>
      <p:sp>
        <p:nvSpPr>
          <p:cNvPr id="62467" name="Rectangle 2">
            <a:extLst>
              <a:ext uri="{FF2B5EF4-FFF2-40B4-BE49-F238E27FC236}">
                <a16:creationId xmlns:a16="http://schemas.microsoft.com/office/drawing/2014/main" id="{0731782F-E511-2741-994E-FF5AA255B4E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>
            <a:extLst>
              <a:ext uri="{FF2B5EF4-FFF2-40B4-BE49-F238E27FC236}">
                <a16:creationId xmlns:a16="http://schemas.microsoft.com/office/drawing/2014/main" id="{DB5875D3-6852-C04F-8489-9FBB452D2F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>
            <a:extLst>
              <a:ext uri="{FF2B5EF4-FFF2-40B4-BE49-F238E27FC236}">
                <a16:creationId xmlns:a16="http://schemas.microsoft.com/office/drawing/2014/main" id="{CB1BF129-16EB-1E48-AD83-E4625E13D80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A8A89B1-7154-EB4C-8954-AC3D478F53FC}" type="slidenum">
              <a:rPr lang="es-ES" altLang="es-ES"/>
              <a:pPr eaLnBrk="1" hangingPunct="1"/>
              <a:t>11</a:t>
            </a:fld>
            <a:endParaRPr lang="es-ES" altLang="es-ES"/>
          </a:p>
        </p:txBody>
      </p:sp>
      <p:sp>
        <p:nvSpPr>
          <p:cNvPr id="71683" name="Rectangle 2">
            <a:extLst>
              <a:ext uri="{FF2B5EF4-FFF2-40B4-BE49-F238E27FC236}">
                <a16:creationId xmlns:a16="http://schemas.microsoft.com/office/drawing/2014/main" id="{25AC290D-DDE2-704D-8235-B6A9E8AE0CF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>
            <a:extLst>
              <a:ext uri="{FF2B5EF4-FFF2-40B4-BE49-F238E27FC236}">
                <a16:creationId xmlns:a16="http://schemas.microsoft.com/office/drawing/2014/main" id="{C0C819E7-7838-8140-A076-0768086D3E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7">
            <a:extLst>
              <a:ext uri="{FF2B5EF4-FFF2-40B4-BE49-F238E27FC236}">
                <a16:creationId xmlns:a16="http://schemas.microsoft.com/office/drawing/2014/main" id="{E2B861F2-FEBB-0A48-AA4C-F9DE713E8AD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70783FD-7789-F14B-8D7C-3B6599058566}" type="slidenum">
              <a:rPr lang="es-ES" altLang="es-ES"/>
              <a:pPr eaLnBrk="1" hangingPunct="1"/>
              <a:t>12</a:t>
            </a:fld>
            <a:endParaRPr lang="es-ES" altLang="es-ES"/>
          </a:p>
        </p:txBody>
      </p:sp>
      <p:sp>
        <p:nvSpPr>
          <p:cNvPr id="72707" name="Rectangle 2">
            <a:extLst>
              <a:ext uri="{FF2B5EF4-FFF2-40B4-BE49-F238E27FC236}">
                <a16:creationId xmlns:a16="http://schemas.microsoft.com/office/drawing/2014/main" id="{CA3957D9-0FC1-EE4F-8B35-6ABF9921009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8" name="Rectangle 3">
            <a:extLst>
              <a:ext uri="{FF2B5EF4-FFF2-40B4-BE49-F238E27FC236}">
                <a16:creationId xmlns:a16="http://schemas.microsoft.com/office/drawing/2014/main" id="{B074450A-0450-1B46-9E24-2DC122D214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7">
            <a:extLst>
              <a:ext uri="{FF2B5EF4-FFF2-40B4-BE49-F238E27FC236}">
                <a16:creationId xmlns:a16="http://schemas.microsoft.com/office/drawing/2014/main" id="{D68E33AC-07DD-F342-9A0D-3C38703DE5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F2BF85BD-FF4B-134B-9C2B-C8FF15B54E46}" type="slidenum">
              <a:rPr lang="es-ES" altLang="es-ES"/>
              <a:pPr eaLnBrk="1" hangingPunct="1"/>
              <a:t>13</a:t>
            </a:fld>
            <a:endParaRPr lang="es-ES" altLang="es-ES"/>
          </a:p>
        </p:txBody>
      </p:sp>
      <p:sp>
        <p:nvSpPr>
          <p:cNvPr id="73731" name="Rectangle 2">
            <a:extLst>
              <a:ext uri="{FF2B5EF4-FFF2-40B4-BE49-F238E27FC236}">
                <a16:creationId xmlns:a16="http://schemas.microsoft.com/office/drawing/2014/main" id="{35D63AEC-E1EB-FB49-8C69-0C08F4C10D0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2" name="Rectangle 3">
            <a:extLst>
              <a:ext uri="{FF2B5EF4-FFF2-40B4-BE49-F238E27FC236}">
                <a16:creationId xmlns:a16="http://schemas.microsoft.com/office/drawing/2014/main" id="{16397CCF-DB2D-4141-BC8A-55540C39F4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>
            <a:extLst>
              <a:ext uri="{FF2B5EF4-FFF2-40B4-BE49-F238E27FC236}">
                <a16:creationId xmlns:a16="http://schemas.microsoft.com/office/drawing/2014/main" id="{D8EB3A1A-9DD0-8444-BBF8-FE24683218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8E881274-A7FA-764B-82AC-B88FFC0FF1CD}" type="slidenum">
              <a:rPr lang="es-ES" altLang="es-ES"/>
              <a:pPr eaLnBrk="1" hangingPunct="1"/>
              <a:t>14</a:t>
            </a:fld>
            <a:endParaRPr lang="es-ES" altLang="es-ES"/>
          </a:p>
        </p:txBody>
      </p:sp>
      <p:sp>
        <p:nvSpPr>
          <p:cNvPr id="74755" name="Rectangle 2">
            <a:extLst>
              <a:ext uri="{FF2B5EF4-FFF2-40B4-BE49-F238E27FC236}">
                <a16:creationId xmlns:a16="http://schemas.microsoft.com/office/drawing/2014/main" id="{6171FDB3-C9AE-774A-8A6C-236BA7477E9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>
            <a:extLst>
              <a:ext uri="{FF2B5EF4-FFF2-40B4-BE49-F238E27FC236}">
                <a16:creationId xmlns:a16="http://schemas.microsoft.com/office/drawing/2014/main" id="{54BF8276-AD01-9F44-BE8C-82CD6BC3EE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E30A53C1-235D-6048-9673-10D83D5205F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53EFE1D-43CE-4C46-B117-47A0E6798B35}" type="slidenum">
              <a:rPr lang="es-ES" altLang="es-ES"/>
              <a:pPr eaLnBrk="1" hangingPunct="1"/>
              <a:t>15</a:t>
            </a:fld>
            <a:endParaRPr lang="es-ES" altLang="es-ES"/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89482D0B-C3C2-7449-B585-C9ABC97B161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1851B517-F5E1-8542-85D5-03B78FE365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7">
            <a:extLst>
              <a:ext uri="{FF2B5EF4-FFF2-40B4-BE49-F238E27FC236}">
                <a16:creationId xmlns:a16="http://schemas.microsoft.com/office/drawing/2014/main" id="{93AB5BCB-9E20-954E-9E6A-50D3CD984ED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00B6C3D-6611-ED45-8B1A-0709A9DB213B}" type="slidenum">
              <a:rPr lang="es-ES" altLang="es-ES"/>
              <a:pPr eaLnBrk="1" hangingPunct="1"/>
              <a:t>16</a:t>
            </a:fld>
            <a:endParaRPr lang="es-ES" altLang="es-ES"/>
          </a:p>
        </p:txBody>
      </p:sp>
      <p:sp>
        <p:nvSpPr>
          <p:cNvPr id="76803" name="Rectangle 2">
            <a:extLst>
              <a:ext uri="{FF2B5EF4-FFF2-40B4-BE49-F238E27FC236}">
                <a16:creationId xmlns:a16="http://schemas.microsoft.com/office/drawing/2014/main" id="{38E92A5E-BC46-CE42-9059-0B301F42BC8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4" name="Rectangle 3">
            <a:extLst>
              <a:ext uri="{FF2B5EF4-FFF2-40B4-BE49-F238E27FC236}">
                <a16:creationId xmlns:a16="http://schemas.microsoft.com/office/drawing/2014/main" id="{28D9A435-663E-AD4B-838E-97118CC860C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7">
            <a:extLst>
              <a:ext uri="{FF2B5EF4-FFF2-40B4-BE49-F238E27FC236}">
                <a16:creationId xmlns:a16="http://schemas.microsoft.com/office/drawing/2014/main" id="{2DB6DC18-6CEA-4B42-9F69-6EFA7B9C429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4F20571F-2A7B-DD49-943D-51576C12269E}" type="slidenum">
              <a:rPr lang="es-ES" altLang="es-ES"/>
              <a:pPr eaLnBrk="1" hangingPunct="1"/>
              <a:t>17</a:t>
            </a:fld>
            <a:endParaRPr lang="es-ES" altLang="es-ES"/>
          </a:p>
        </p:txBody>
      </p:sp>
      <p:sp>
        <p:nvSpPr>
          <p:cNvPr id="77827" name="Rectangle 2">
            <a:extLst>
              <a:ext uri="{FF2B5EF4-FFF2-40B4-BE49-F238E27FC236}">
                <a16:creationId xmlns:a16="http://schemas.microsoft.com/office/drawing/2014/main" id="{0C9508C5-C2A4-1C4D-83F0-AC1704DF0A7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8" name="Rectangle 3">
            <a:extLst>
              <a:ext uri="{FF2B5EF4-FFF2-40B4-BE49-F238E27FC236}">
                <a16:creationId xmlns:a16="http://schemas.microsoft.com/office/drawing/2014/main" id="{7B76F65B-DD48-854D-8A97-DF896D9E76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>
            <a:extLst>
              <a:ext uri="{FF2B5EF4-FFF2-40B4-BE49-F238E27FC236}">
                <a16:creationId xmlns:a16="http://schemas.microsoft.com/office/drawing/2014/main" id="{5C946CB9-3890-3844-967D-C58411E6281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D5EBCE9-14EB-0C40-B1AB-4F8F5D77893C}" type="slidenum">
              <a:rPr lang="es-ES" altLang="es-ES"/>
              <a:pPr eaLnBrk="1" hangingPunct="1"/>
              <a:t>18</a:t>
            </a:fld>
            <a:endParaRPr lang="es-ES" altLang="es-ES"/>
          </a:p>
        </p:txBody>
      </p:sp>
      <p:sp>
        <p:nvSpPr>
          <p:cNvPr id="78851" name="Rectangle 2">
            <a:extLst>
              <a:ext uri="{FF2B5EF4-FFF2-40B4-BE49-F238E27FC236}">
                <a16:creationId xmlns:a16="http://schemas.microsoft.com/office/drawing/2014/main" id="{2EA4A1CD-AB46-C941-9D9A-86678DE6C9C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>
            <a:extLst>
              <a:ext uri="{FF2B5EF4-FFF2-40B4-BE49-F238E27FC236}">
                <a16:creationId xmlns:a16="http://schemas.microsoft.com/office/drawing/2014/main" id="{ED66557F-2C9E-1843-869B-3912727136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1 Marcador de imagen de diapositiva">
            <a:extLst>
              <a:ext uri="{FF2B5EF4-FFF2-40B4-BE49-F238E27FC236}">
                <a16:creationId xmlns:a16="http://schemas.microsoft.com/office/drawing/2014/main" id="{014F299F-DC19-6B46-8B23-7F4AAD2DCB2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2 Marcador de notas">
            <a:extLst>
              <a:ext uri="{FF2B5EF4-FFF2-40B4-BE49-F238E27FC236}">
                <a16:creationId xmlns:a16="http://schemas.microsoft.com/office/drawing/2014/main" id="{F088096D-9BD5-3242-A354-CBA65B97A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S" altLang="es-ES">
              <a:latin typeface="Arial" panose="020B0604020202020204" pitchFamily="34" charset="0"/>
            </a:endParaRPr>
          </a:p>
        </p:txBody>
      </p:sp>
      <p:sp>
        <p:nvSpPr>
          <p:cNvPr id="79876" name="3 Marcador de número de diapositiva">
            <a:extLst>
              <a:ext uri="{FF2B5EF4-FFF2-40B4-BE49-F238E27FC236}">
                <a16:creationId xmlns:a16="http://schemas.microsoft.com/office/drawing/2014/main" id="{E92310F9-3F1C-F144-9E1F-34C0903E9E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5598E36-C4F5-4946-8A27-AF934281C312}" type="slidenum">
              <a:rPr lang="es-ES" altLang="es-ES"/>
              <a:pPr eaLnBrk="1" hangingPunct="1"/>
              <a:t>19</a:t>
            </a:fld>
            <a:endParaRPr lang="es-ES" altLang="es-E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1 Marcador de imagen de diapositiva">
            <a:extLst>
              <a:ext uri="{FF2B5EF4-FFF2-40B4-BE49-F238E27FC236}">
                <a16:creationId xmlns:a16="http://schemas.microsoft.com/office/drawing/2014/main" id="{0F447F56-9352-694A-92F2-E104A29D0BB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0899" name="2 Marcador de notas">
            <a:extLst>
              <a:ext uri="{FF2B5EF4-FFF2-40B4-BE49-F238E27FC236}">
                <a16:creationId xmlns:a16="http://schemas.microsoft.com/office/drawing/2014/main" id="{B1D99C11-360A-BD45-B6A5-B63BA8C1C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S" altLang="es-ES">
              <a:latin typeface="Arial" panose="020B0604020202020204" pitchFamily="34" charset="0"/>
            </a:endParaRPr>
          </a:p>
        </p:txBody>
      </p:sp>
      <p:sp>
        <p:nvSpPr>
          <p:cNvPr id="80900" name="3 Marcador de número de diapositiva">
            <a:extLst>
              <a:ext uri="{FF2B5EF4-FFF2-40B4-BE49-F238E27FC236}">
                <a16:creationId xmlns:a16="http://schemas.microsoft.com/office/drawing/2014/main" id="{394CFCB8-394C-C446-9984-64A63EB337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1A4F3DD-7A3A-B944-8BA0-88A73433EB15}" type="slidenum">
              <a:rPr lang="es-ES" altLang="es-ES"/>
              <a:pPr eaLnBrk="1" hangingPunct="1"/>
              <a:t>20</a:t>
            </a:fld>
            <a:endParaRPr lang="es-ES" altLang="es-E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id="{6A022CA4-A461-D14F-9430-460A032008F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DCBEF52C-5B38-9547-9EA2-992BEB27165E}" type="slidenum">
              <a:rPr lang="es-ES" altLang="es-ES"/>
              <a:pPr eaLnBrk="1" hangingPunct="1"/>
              <a:t>3</a:t>
            </a:fld>
            <a:endParaRPr lang="es-ES" altLang="es-ES"/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85CF1520-AB7E-2D4F-88C7-20BEAB87ACC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id="{4C5E7611-640C-7D43-B754-41169E3C6F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1 Marcador de imagen de diapositiva">
            <a:extLst>
              <a:ext uri="{FF2B5EF4-FFF2-40B4-BE49-F238E27FC236}">
                <a16:creationId xmlns:a16="http://schemas.microsoft.com/office/drawing/2014/main" id="{F0F38537-F43B-DF42-9802-59B248ABB08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23" name="2 Marcador de notas">
            <a:extLst>
              <a:ext uri="{FF2B5EF4-FFF2-40B4-BE49-F238E27FC236}">
                <a16:creationId xmlns:a16="http://schemas.microsoft.com/office/drawing/2014/main" id="{B6CC481C-D8A0-F740-9C49-77183FD04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S" altLang="es-ES">
              <a:latin typeface="Arial" panose="020B0604020202020204" pitchFamily="34" charset="0"/>
            </a:endParaRPr>
          </a:p>
        </p:txBody>
      </p:sp>
      <p:sp>
        <p:nvSpPr>
          <p:cNvPr id="81924" name="3 Marcador de número de diapositiva">
            <a:extLst>
              <a:ext uri="{FF2B5EF4-FFF2-40B4-BE49-F238E27FC236}">
                <a16:creationId xmlns:a16="http://schemas.microsoft.com/office/drawing/2014/main" id="{D03FFC48-BDF3-DB40-A871-6FFE4B1D24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50D132E2-C243-C449-A18B-000DE7D13543}" type="slidenum">
              <a:rPr lang="es-ES" altLang="es-ES"/>
              <a:pPr eaLnBrk="1" hangingPunct="1"/>
              <a:t>21</a:t>
            </a:fld>
            <a:endParaRPr lang="es-ES" altLang="es-E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1 Marcador de imagen de diapositiva">
            <a:extLst>
              <a:ext uri="{FF2B5EF4-FFF2-40B4-BE49-F238E27FC236}">
                <a16:creationId xmlns:a16="http://schemas.microsoft.com/office/drawing/2014/main" id="{D563C6D1-D879-0146-9109-60AB1C1B42B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2947" name="2 Marcador de notas">
            <a:extLst>
              <a:ext uri="{FF2B5EF4-FFF2-40B4-BE49-F238E27FC236}">
                <a16:creationId xmlns:a16="http://schemas.microsoft.com/office/drawing/2014/main" id="{4E8E5A25-E06E-7246-A747-57D797811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ES" altLang="es-ES">
              <a:latin typeface="Arial" panose="020B0604020202020204" pitchFamily="34" charset="0"/>
            </a:endParaRPr>
          </a:p>
        </p:txBody>
      </p:sp>
      <p:sp>
        <p:nvSpPr>
          <p:cNvPr id="82948" name="3 Marcador de número de diapositiva">
            <a:extLst>
              <a:ext uri="{FF2B5EF4-FFF2-40B4-BE49-F238E27FC236}">
                <a16:creationId xmlns:a16="http://schemas.microsoft.com/office/drawing/2014/main" id="{8EA77D2A-59FF-8F45-B9F1-B969A68ED8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3DFA99A-2ACC-CE4B-89B6-248E28AF6FB8}" type="slidenum">
              <a:rPr lang="es-ES" altLang="es-ES"/>
              <a:pPr eaLnBrk="1" hangingPunct="1"/>
              <a:t>22</a:t>
            </a:fld>
            <a:endParaRPr lang="es-ES" altLang="es-E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>
            <a:extLst>
              <a:ext uri="{FF2B5EF4-FFF2-40B4-BE49-F238E27FC236}">
                <a16:creationId xmlns:a16="http://schemas.microsoft.com/office/drawing/2014/main" id="{0ED6EE95-CAB6-6F4D-A27E-CAC04F153EF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C32E4176-3FB3-6745-A739-FF37B86F91BC}" type="slidenum">
              <a:rPr lang="es-ES" altLang="es-ES"/>
              <a:pPr eaLnBrk="1" hangingPunct="1"/>
              <a:t>4</a:t>
            </a:fld>
            <a:endParaRPr lang="es-ES" altLang="es-ES"/>
          </a:p>
        </p:txBody>
      </p:sp>
      <p:sp>
        <p:nvSpPr>
          <p:cNvPr id="64515" name="Rectangle 2">
            <a:extLst>
              <a:ext uri="{FF2B5EF4-FFF2-40B4-BE49-F238E27FC236}">
                <a16:creationId xmlns:a16="http://schemas.microsoft.com/office/drawing/2014/main" id="{912F5786-2550-DF49-82CC-A42F93517B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>
            <a:extLst>
              <a:ext uri="{FF2B5EF4-FFF2-40B4-BE49-F238E27FC236}">
                <a16:creationId xmlns:a16="http://schemas.microsoft.com/office/drawing/2014/main" id="{BCF302F6-A6CF-2F47-97F6-BE7D47B343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>
            <a:extLst>
              <a:ext uri="{FF2B5EF4-FFF2-40B4-BE49-F238E27FC236}">
                <a16:creationId xmlns:a16="http://schemas.microsoft.com/office/drawing/2014/main" id="{4EED66D5-A1A3-0746-950A-55900062B58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78862E9-7C4E-F840-AEF1-8932A55DD664}" type="slidenum">
              <a:rPr lang="es-ES" altLang="es-ES"/>
              <a:pPr eaLnBrk="1" hangingPunct="1"/>
              <a:t>5</a:t>
            </a:fld>
            <a:endParaRPr lang="es-ES" altLang="es-ES"/>
          </a:p>
        </p:txBody>
      </p:sp>
      <p:sp>
        <p:nvSpPr>
          <p:cNvPr id="65539" name="Rectangle 2">
            <a:extLst>
              <a:ext uri="{FF2B5EF4-FFF2-40B4-BE49-F238E27FC236}">
                <a16:creationId xmlns:a16="http://schemas.microsoft.com/office/drawing/2014/main" id="{8B6F5EF6-3E2E-174A-9D1A-014A0C1124B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>
            <a:extLst>
              <a:ext uri="{FF2B5EF4-FFF2-40B4-BE49-F238E27FC236}">
                <a16:creationId xmlns:a16="http://schemas.microsoft.com/office/drawing/2014/main" id="{950A3AAC-35BE-324C-A24D-E7C494204B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>
            <a:extLst>
              <a:ext uri="{FF2B5EF4-FFF2-40B4-BE49-F238E27FC236}">
                <a16:creationId xmlns:a16="http://schemas.microsoft.com/office/drawing/2014/main" id="{E64399A3-D452-8E4C-A347-3FDC2F44744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2FE08CBF-A5C0-7E4B-8E43-5385C651C3EB}" type="slidenum">
              <a:rPr lang="es-ES" altLang="es-ES"/>
              <a:pPr eaLnBrk="1" hangingPunct="1"/>
              <a:t>6</a:t>
            </a:fld>
            <a:endParaRPr lang="es-ES" altLang="es-ES"/>
          </a:p>
        </p:txBody>
      </p:sp>
      <p:sp>
        <p:nvSpPr>
          <p:cNvPr id="66563" name="Rectangle 2">
            <a:extLst>
              <a:ext uri="{FF2B5EF4-FFF2-40B4-BE49-F238E27FC236}">
                <a16:creationId xmlns:a16="http://schemas.microsoft.com/office/drawing/2014/main" id="{6FD7568C-3390-C844-AE7B-2D797CB743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>
            <a:extLst>
              <a:ext uri="{FF2B5EF4-FFF2-40B4-BE49-F238E27FC236}">
                <a16:creationId xmlns:a16="http://schemas.microsoft.com/office/drawing/2014/main" id="{3F682B4E-C235-CE41-B988-ECA51EA5B3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>
            <a:extLst>
              <a:ext uri="{FF2B5EF4-FFF2-40B4-BE49-F238E27FC236}">
                <a16:creationId xmlns:a16="http://schemas.microsoft.com/office/drawing/2014/main" id="{24C2333F-6621-064F-A6BA-D1BB3AB4099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ACFACBF5-BB8E-6D42-ACED-C03CD590E53D}" type="slidenum">
              <a:rPr lang="es-ES" altLang="es-ES"/>
              <a:pPr eaLnBrk="1" hangingPunct="1"/>
              <a:t>7</a:t>
            </a:fld>
            <a:endParaRPr lang="es-ES" altLang="es-ES"/>
          </a:p>
        </p:txBody>
      </p:sp>
      <p:sp>
        <p:nvSpPr>
          <p:cNvPr id="67587" name="Rectangle 2">
            <a:extLst>
              <a:ext uri="{FF2B5EF4-FFF2-40B4-BE49-F238E27FC236}">
                <a16:creationId xmlns:a16="http://schemas.microsoft.com/office/drawing/2014/main" id="{6E4D38B0-7013-DB49-9496-0CC71F161D2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>
            <a:extLst>
              <a:ext uri="{FF2B5EF4-FFF2-40B4-BE49-F238E27FC236}">
                <a16:creationId xmlns:a16="http://schemas.microsoft.com/office/drawing/2014/main" id="{361F2C0B-2FF8-DE46-BFB6-5EB950BC6E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s-ES" altLang="es-ES">
                <a:latin typeface="Arial" panose="020B0604020202020204" pitchFamily="34" charset="0"/>
              </a:rPr>
              <a:t>C&gt; R cotiza a por encima de la par</a:t>
            </a:r>
          </a:p>
          <a:p>
            <a:pPr eaLnBrk="1" hangingPunct="1"/>
            <a:r>
              <a:rPr lang="es-ES" altLang="es-ES">
                <a:latin typeface="Arial" panose="020B0604020202020204" pitchFamily="34" charset="0"/>
              </a:rPr>
              <a:t>C=&lt; R cotiza a la par o por debajo de la par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>
            <a:extLst>
              <a:ext uri="{FF2B5EF4-FFF2-40B4-BE49-F238E27FC236}">
                <a16:creationId xmlns:a16="http://schemas.microsoft.com/office/drawing/2014/main" id="{4A73D8EA-FE7E-5F46-89CC-1953ECB5900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60307975-0C91-114F-9905-E6080278FA94}" type="slidenum">
              <a:rPr lang="es-ES" altLang="es-ES"/>
              <a:pPr eaLnBrk="1" hangingPunct="1"/>
              <a:t>8</a:t>
            </a:fld>
            <a:endParaRPr lang="es-ES" altLang="es-ES"/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7AEBCBA0-A9AE-7249-B12E-8748C1BEFCA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>
            <a:extLst>
              <a:ext uri="{FF2B5EF4-FFF2-40B4-BE49-F238E27FC236}">
                <a16:creationId xmlns:a16="http://schemas.microsoft.com/office/drawing/2014/main" id="{53B5C254-730C-BA43-897F-7266049EA9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s-ES" altLang="es-ES">
                <a:latin typeface="Arial" panose="020B0604020202020204" pitchFamily="34" charset="0"/>
              </a:rPr>
              <a:t>Más frecuente es el pago menor será su duración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>
            <a:extLst>
              <a:ext uri="{FF2B5EF4-FFF2-40B4-BE49-F238E27FC236}">
                <a16:creationId xmlns:a16="http://schemas.microsoft.com/office/drawing/2014/main" id="{7B9BD1B2-5FBA-5F41-8447-BF958AEDC7E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786DBBD1-AA8E-C246-85BD-55030BC6E0A6}" type="slidenum">
              <a:rPr lang="es-ES" altLang="es-ES"/>
              <a:pPr eaLnBrk="1" hangingPunct="1"/>
              <a:t>9</a:t>
            </a:fld>
            <a:endParaRPr lang="es-ES" altLang="es-ES"/>
          </a:p>
        </p:txBody>
      </p:sp>
      <p:sp>
        <p:nvSpPr>
          <p:cNvPr id="69635" name="Rectangle 2">
            <a:extLst>
              <a:ext uri="{FF2B5EF4-FFF2-40B4-BE49-F238E27FC236}">
                <a16:creationId xmlns:a16="http://schemas.microsoft.com/office/drawing/2014/main" id="{E4E6D03B-8282-DC49-9486-76EAAD2C9B8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>
            <a:extLst>
              <a:ext uri="{FF2B5EF4-FFF2-40B4-BE49-F238E27FC236}">
                <a16:creationId xmlns:a16="http://schemas.microsoft.com/office/drawing/2014/main" id="{35717747-3EC7-0B41-9241-CC997B67A7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s-ES" altLang="es-ES">
                <a:latin typeface="Arial" panose="020B0604020202020204" pitchFamily="34" charset="0"/>
              </a:rPr>
              <a:t>Más frecuente es el pago menor será su duración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>
            <a:extLst>
              <a:ext uri="{FF2B5EF4-FFF2-40B4-BE49-F238E27FC236}">
                <a16:creationId xmlns:a16="http://schemas.microsoft.com/office/drawing/2014/main" id="{8BA464BD-79A3-9449-9352-EF5A7C84D98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13AADDF3-C7EA-E94A-811F-2EB20719B7DE}" type="slidenum">
              <a:rPr lang="es-ES" altLang="es-ES"/>
              <a:pPr eaLnBrk="1" hangingPunct="1"/>
              <a:t>10</a:t>
            </a:fld>
            <a:endParaRPr lang="es-ES" altLang="es-ES"/>
          </a:p>
        </p:txBody>
      </p:sp>
      <p:sp>
        <p:nvSpPr>
          <p:cNvPr id="70659" name="Rectangle 2">
            <a:extLst>
              <a:ext uri="{FF2B5EF4-FFF2-40B4-BE49-F238E27FC236}">
                <a16:creationId xmlns:a16="http://schemas.microsoft.com/office/drawing/2014/main" id="{BCF409D0-DD20-7842-AD85-CAF297BC1C1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>
            <a:extLst>
              <a:ext uri="{FF2B5EF4-FFF2-40B4-BE49-F238E27FC236}">
                <a16:creationId xmlns:a16="http://schemas.microsoft.com/office/drawing/2014/main" id="{363F9CF7-DD93-614C-9171-28838E35FB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s-ES" altLang="es-ES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40D349-1F8A-7340-B0A8-582827D523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EB0048-BB08-6F48-B2D6-314CDED15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43D07D-4BFE-054D-B5DB-B8F37BEC9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1A62A9-725D-F147-B688-3F8C4725C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844D3E-C4B6-2247-94CB-FF869E85A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2750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BC9059-DC2D-5C46-BA76-FBB698B18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64AD549-778B-244E-9241-E9FC8B730C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0B63036-EDC3-0949-BDED-6A897E031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C406FF-2D6E-5A44-9500-3D77B2117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CB25869-1AC1-5047-908F-9B1AC4CEA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1413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096C2CB-9E92-F643-AE8A-7EEC99A31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13E0719-3179-4740-A2C1-BD32B2397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23F918-2A64-0F44-8422-C8ECB91B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37F35F-E461-424D-8850-5C4B5FC50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5DEF84-1E3B-9B48-B77E-9028D9839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87310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ítulo, imágenes prediseñadas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0" y="277814"/>
            <a:ext cx="10972800" cy="11398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imágenes prediseñadas"/>
          <p:cNvSpPr>
            <a:spLocks noGrp="1"/>
          </p:cNvSpPr>
          <p:nvPr>
            <p:ph type="clipArt" sz="half" idx="1"/>
          </p:nvPr>
        </p:nvSpPr>
        <p:spPr>
          <a:xfrm>
            <a:off x="609600" y="1600201"/>
            <a:ext cx="5384800" cy="4530725"/>
          </a:xfrm>
        </p:spPr>
        <p:txBody>
          <a:bodyPr/>
          <a:lstStyle/>
          <a:p>
            <a:pPr lvl="0"/>
            <a:endParaRPr lang="es-E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197600" y="1600201"/>
            <a:ext cx="5384800" cy="4530725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79E0026-31D2-114A-B394-5AC69720082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BC3BDA-C826-554E-9DCA-ECD2ADFE895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894F347-5FDD-CA41-A102-AA0AA50D584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760FCCF-7032-7A4E-9A52-5A999044690D}" type="slidenum">
              <a:rPr lang="es-ES" altLang="en-US"/>
              <a:pPr/>
              <a:t>‹Nº›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82956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AD7CF4-E572-0442-A7C8-B75DFBB1A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39B57-C922-5C48-9E1A-2F18E348D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FE6DD8C-5173-B24B-98D8-AFC946158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B3B2CD-B635-A84D-AAAA-BF2DBDA49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406E394-9E9D-1B44-9128-471856AC9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97833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760A69-BD2C-734B-8F5E-2CCEF4A77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E2C09EA-B05D-444C-8034-929E758046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4AD66E-B0E8-8F4C-8748-83F670FCC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E5E56F-E037-6041-A23D-C5B536F39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83AD38-DF34-3049-85B0-5CB41EF0E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7978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7DA529-9B7B-C848-8128-2B65641A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E70D29-0174-084C-A387-6ADF99B3DA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8ED9E1A-64DE-DB40-BE6D-7ECB2A7C88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D1AC85B-C41C-CF46-83C2-8CED529A7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07C9A35-72DA-4940-B878-B6CD002E9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F8BAE6-3201-F74C-93C8-D2F05387D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0841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1B3EB3-76A5-BC4C-A49B-6D2397518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B60BCBE-AE92-8D46-8983-212A527F4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85C89C9-C6B9-B941-88FB-68FA9CBAEB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B6D4B35-719B-D64E-B133-7A3BF74DB2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802D1522-BDF4-6148-B47C-B0CC1B2E7F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D1036BF-95A9-D749-97FE-C2E944F1D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C14AF69-DFFE-C441-A624-EF7A50C2B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64FFFD2-DCAE-0A44-BA5F-1B0C7F6A8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33981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3E5E45-07B1-0440-A64E-D69947BD1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A6E29BE-E544-4A44-8418-01E744F7F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A393BCB-4BC8-0143-81CA-30F6C86F1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14A9CFA-2A08-AD44-BDA3-B79F70A79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44227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F2FD5F9-9AAE-C941-B347-7B54DD975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C8507FA-2477-C848-B91B-FEB0D6205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A36F7ED-B13A-AB48-8CF0-3DF25550D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58058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1343B4-08C7-144C-90FB-02870795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F2DAC57-E3B9-4943-8E4A-75621571E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4911F48-6F2B-8647-A960-FC01F925D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85FA8E5-9106-674A-ACDB-B9BCB0383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DF467FC-5884-8F4E-9DA3-6A92B5545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22DB8BC-FD9D-9942-A31C-CE496D619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2580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D1D5CA-0233-B54C-A1BD-A92385CC7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71570CC-1053-ED4A-A5CB-D823AF0390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40B461-D86D-F047-832E-B5C402D0D9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D8C18B7-9295-9044-A80F-511DCD4A1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8C1CAF-3184-6F4D-B2CD-0E2FF79F1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BAACA6A-5D9F-6E46-8263-FD3DD998F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3554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6A6FB66-6A8D-3744-AE43-14EA69554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E0DE07-E7F7-7A4C-8407-0A120F56A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6A67F75-CAD2-2E4C-81BE-70676AEC55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18B1E8-979B-9E45-869A-61624FDCADC3}" type="datetimeFigureOut">
              <a:rPr lang="es-ES" smtClean="0"/>
              <a:t>8/11/22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169E63-9C5E-0E44-8CE8-61ECE2B0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4063B8-9C20-5741-B465-1E0ABF050B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2D232-4A23-F94E-8D82-509A423C12D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4708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1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e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oleObject" Target="../embeddings/oleObject20.bin"/><Relationship Id="rId7" Type="http://schemas.openxmlformats.org/officeDocument/2006/relationships/oleObject" Target="../embeddings/oleObject22.bin"/><Relationship Id="rId12" Type="http://schemas.openxmlformats.org/officeDocument/2006/relationships/image" Target="../media/image2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11" Type="http://schemas.openxmlformats.org/officeDocument/2006/relationships/oleObject" Target="../embeddings/oleObject24.bin"/><Relationship Id="rId5" Type="http://schemas.openxmlformats.org/officeDocument/2006/relationships/oleObject" Target="../embeddings/oleObject21.bin"/><Relationship Id="rId10" Type="http://schemas.openxmlformats.org/officeDocument/2006/relationships/image" Target="../media/image27.emf"/><Relationship Id="rId4" Type="http://schemas.openxmlformats.org/officeDocument/2006/relationships/image" Target="../media/image24.emf"/><Relationship Id="rId9" Type="http://schemas.openxmlformats.org/officeDocument/2006/relationships/oleObject" Target="../embeddings/oleObject23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emf"/><Relationship Id="rId5" Type="http://schemas.openxmlformats.org/officeDocument/2006/relationships/oleObject" Target="../embeddings/oleObject26.bin"/><Relationship Id="rId4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oleObject" Target="../embeddings/oleObject28.bin"/><Relationship Id="rId4" Type="http://schemas.openxmlformats.org/officeDocument/2006/relationships/image" Target="../media/image2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7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8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5.png"/><Relationship Id="rId3" Type="http://schemas.openxmlformats.org/officeDocument/2006/relationships/image" Target="../media/image36.png"/><Relationship Id="rId7" Type="http://schemas.openxmlformats.org/officeDocument/2006/relationships/image" Target="../media/image8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3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Relationship Id="rId9" Type="http://schemas.openxmlformats.org/officeDocument/2006/relationships/image" Target="../media/image8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12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11" Type="http://schemas.openxmlformats.org/officeDocument/2006/relationships/oleObject" Target="../embeddings/oleObject13.bin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14.emf"/><Relationship Id="rId4" Type="http://schemas.openxmlformats.org/officeDocument/2006/relationships/image" Target="../media/image11.emf"/><Relationship Id="rId9" Type="http://schemas.openxmlformats.org/officeDocument/2006/relationships/oleObject" Target="../embeddings/oleObject12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>
            <a:extLst>
              <a:ext uri="{FF2B5EF4-FFF2-40B4-BE49-F238E27FC236}">
                <a16:creationId xmlns:a16="http://schemas.microsoft.com/office/drawing/2014/main" id="{2CEC634F-F5B1-49C5-AEBD-74DD2952F6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947ECAB-7AB4-4441-AB8D-01F0E3777E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 sz="5200">
                <a:solidFill>
                  <a:srgbClr val="FFFFFF"/>
                </a:solidFill>
              </a:rPr>
              <a:t>El riesgo de tipo de interés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457C30-41E2-3243-A983-B23A5C699A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Fernando Úbeda</a:t>
            </a:r>
          </a:p>
          <a:p>
            <a:r>
              <a:rPr lang="es-ES">
                <a:solidFill>
                  <a:srgbClr val="FFFFFF"/>
                </a:solidFill>
              </a:rPr>
              <a:t>Universidad Autónoma de Madrid</a:t>
            </a:r>
          </a:p>
        </p:txBody>
      </p:sp>
    </p:spTree>
    <p:extLst>
      <p:ext uri="{BB962C8B-B14F-4D97-AF65-F5344CB8AC3E}">
        <p14:creationId xmlns:p14="http://schemas.microsoft.com/office/powerpoint/2010/main" val="3062900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2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2">
            <a:extLst>
              <a:ext uri="{FF2B5EF4-FFF2-40B4-BE49-F238E27FC236}">
                <a16:creationId xmlns:a16="http://schemas.microsoft.com/office/drawing/2014/main" id="{10CFA195-F991-3E4E-8A88-FFCBE6A86F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/>
              <a:t>Duración y Convexidad</a:t>
            </a:r>
          </a:p>
        </p:txBody>
      </p:sp>
      <p:pic>
        <p:nvPicPr>
          <p:cNvPr id="20484" name="Picture 6">
            <a:extLst>
              <a:ext uri="{FF2B5EF4-FFF2-40B4-BE49-F238E27FC236}">
                <a16:creationId xmlns:a16="http://schemas.microsoft.com/office/drawing/2014/main" id="{0810D744-6B50-E641-BD3A-777636EF4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313" y="1838325"/>
            <a:ext cx="8064500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0482" name="Object 7">
            <a:extLst>
              <a:ext uri="{FF2B5EF4-FFF2-40B4-BE49-F238E27FC236}">
                <a16:creationId xmlns:a16="http://schemas.microsoft.com/office/drawing/2014/main" id="{BB28015A-25F7-AF49-ACC4-BE9C141EF89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597525" y="5314951"/>
          <a:ext cx="2940050" cy="1427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4" imgW="41541700" imgH="20193000" progId="Equation.3">
                  <p:embed/>
                </p:oleObj>
              </mc:Choice>
              <mc:Fallback>
                <p:oleObj name="Ecuación" r:id="rId4" imgW="41541700" imgH="20193000" progId="Equation.3">
                  <p:embed/>
                  <p:pic>
                    <p:nvPicPr>
                      <p:cNvPr id="20482" name="Object 7">
                        <a:extLst>
                          <a:ext uri="{FF2B5EF4-FFF2-40B4-BE49-F238E27FC236}">
                            <a16:creationId xmlns:a16="http://schemas.microsoft.com/office/drawing/2014/main" id="{BB28015A-25F7-AF49-ACC4-BE9C141EF89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97525" y="5314951"/>
                        <a:ext cx="2940050" cy="142716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485" name="AutoShape 9">
            <a:extLst>
              <a:ext uri="{FF2B5EF4-FFF2-40B4-BE49-F238E27FC236}">
                <a16:creationId xmlns:a16="http://schemas.microsoft.com/office/drawing/2014/main" id="{7015EF2F-8962-EB49-B517-DB94BEC81D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88163" y="5013325"/>
            <a:ext cx="215900" cy="4318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2">
            <a:extLst>
              <a:ext uri="{FF2B5EF4-FFF2-40B4-BE49-F238E27FC236}">
                <a16:creationId xmlns:a16="http://schemas.microsoft.com/office/drawing/2014/main" id="{1A43B926-5B9D-C444-9700-0E73723FB2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5969" y="115887"/>
            <a:ext cx="10515600" cy="1325563"/>
          </a:xfrm>
        </p:spPr>
        <p:txBody>
          <a:bodyPr/>
          <a:lstStyle/>
          <a:p>
            <a:pPr eaLnBrk="1" hangingPunct="1"/>
            <a:r>
              <a:rPr lang="es-ES" altLang="es-ES" dirty="0"/>
              <a:t>Duración y Convexidad</a:t>
            </a:r>
          </a:p>
        </p:txBody>
      </p:sp>
      <p:graphicFrame>
        <p:nvGraphicFramePr>
          <p:cNvPr id="21506" name="Object 4">
            <a:extLst>
              <a:ext uri="{FF2B5EF4-FFF2-40B4-BE49-F238E27FC236}">
                <a16:creationId xmlns:a16="http://schemas.microsoft.com/office/drawing/2014/main" id="{A8088214-2C2D-AD45-9299-544017E4C4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432175" y="1052514"/>
          <a:ext cx="4643438" cy="2770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69634100" imgH="41541700" progId="Equation.3">
                  <p:embed/>
                </p:oleObj>
              </mc:Choice>
              <mc:Fallback>
                <p:oleObj name="Ecuación" r:id="rId3" imgW="69634100" imgH="41541700" progId="Equation.3">
                  <p:embed/>
                  <p:pic>
                    <p:nvPicPr>
                      <p:cNvPr id="21506" name="Object 4">
                        <a:extLst>
                          <a:ext uri="{FF2B5EF4-FFF2-40B4-BE49-F238E27FC236}">
                            <a16:creationId xmlns:a16="http://schemas.microsoft.com/office/drawing/2014/main" id="{A8088214-2C2D-AD45-9299-544017E4C4C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32175" y="1052514"/>
                        <a:ext cx="4643438" cy="27701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507" name="Object 5">
            <a:extLst>
              <a:ext uri="{FF2B5EF4-FFF2-40B4-BE49-F238E27FC236}">
                <a16:creationId xmlns:a16="http://schemas.microsoft.com/office/drawing/2014/main" id="{509F344A-7D84-9A4C-852E-A21513E8982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87714" y="4151313"/>
          <a:ext cx="4859337" cy="259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5" imgW="57048400" imgH="30429200" progId="Equation.3">
                  <p:embed/>
                </p:oleObj>
              </mc:Choice>
              <mc:Fallback>
                <p:oleObj name="Ecuación" r:id="rId5" imgW="57048400" imgH="30429200" progId="Equation.3">
                  <p:embed/>
                  <p:pic>
                    <p:nvPicPr>
                      <p:cNvPr id="21507" name="Object 5">
                        <a:extLst>
                          <a:ext uri="{FF2B5EF4-FFF2-40B4-BE49-F238E27FC236}">
                            <a16:creationId xmlns:a16="http://schemas.microsoft.com/office/drawing/2014/main" id="{509F344A-7D84-9A4C-852E-A21513E8982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87714" y="4151313"/>
                        <a:ext cx="4859337" cy="25908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38100" cmpd="dbl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509" name="AutoShape 7">
            <a:extLst>
              <a:ext uri="{FF2B5EF4-FFF2-40B4-BE49-F238E27FC236}">
                <a16:creationId xmlns:a16="http://schemas.microsoft.com/office/drawing/2014/main" id="{49C43EAE-E16C-6643-BCFF-95D4753CF7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0100" y="3860800"/>
            <a:ext cx="287338" cy="215900"/>
          </a:xfrm>
          <a:prstGeom prst="down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2" name="Rectangle 2">
            <a:extLst>
              <a:ext uri="{FF2B5EF4-FFF2-40B4-BE49-F238E27FC236}">
                <a16:creationId xmlns:a16="http://schemas.microsoft.com/office/drawing/2014/main" id="{0C1942FA-6CC3-3942-8246-69878B2067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 sz="3800"/>
              <a:t>Ejemplo del cálculo de la convexidad de un bono</a:t>
            </a:r>
          </a:p>
        </p:txBody>
      </p:sp>
      <p:grpSp>
        <p:nvGrpSpPr>
          <p:cNvPr id="22533" name="Group 3">
            <a:extLst>
              <a:ext uri="{FF2B5EF4-FFF2-40B4-BE49-F238E27FC236}">
                <a16:creationId xmlns:a16="http://schemas.microsoft.com/office/drawing/2014/main" id="{99245F81-8306-1847-BDAE-9F8C442BA134}"/>
              </a:ext>
            </a:extLst>
          </p:cNvPr>
          <p:cNvGrpSpPr>
            <a:grpSpLocks/>
          </p:cNvGrpSpPr>
          <p:nvPr/>
        </p:nvGrpSpPr>
        <p:grpSpPr bwMode="auto">
          <a:xfrm>
            <a:off x="2351088" y="1404939"/>
            <a:ext cx="5118100" cy="1303337"/>
            <a:chOff x="790" y="822"/>
            <a:chExt cx="3224" cy="821"/>
          </a:xfrm>
        </p:grpSpPr>
        <p:grpSp>
          <p:nvGrpSpPr>
            <p:cNvPr id="22535" name="Group 4">
              <a:extLst>
                <a:ext uri="{FF2B5EF4-FFF2-40B4-BE49-F238E27FC236}">
                  <a16:creationId xmlns:a16="http://schemas.microsoft.com/office/drawing/2014/main" id="{DA4D5513-26BA-A44A-AB32-996E3E6C73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0" y="1162"/>
              <a:ext cx="2921" cy="481"/>
              <a:chOff x="790" y="1162"/>
              <a:chExt cx="2921" cy="481"/>
            </a:xfrm>
          </p:grpSpPr>
          <p:sp>
            <p:nvSpPr>
              <p:cNvPr id="22541" name="Line 5">
                <a:extLst>
                  <a:ext uri="{FF2B5EF4-FFF2-40B4-BE49-F238E27FC236}">
                    <a16:creationId xmlns:a16="http://schemas.microsoft.com/office/drawing/2014/main" id="{49DD315F-8B7E-F248-8656-BCDDDC4C074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93" y="1276"/>
                <a:ext cx="2903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542" name="Line 6">
                <a:extLst>
                  <a:ext uri="{FF2B5EF4-FFF2-40B4-BE49-F238E27FC236}">
                    <a16:creationId xmlns:a16="http://schemas.microsoft.com/office/drawing/2014/main" id="{874D4E14-2504-F944-98E3-15799B5C5DD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543" name="Line 7">
                <a:extLst>
                  <a:ext uri="{FF2B5EF4-FFF2-40B4-BE49-F238E27FC236}">
                    <a16:creationId xmlns:a16="http://schemas.microsoft.com/office/drawing/2014/main" id="{5B6B49FA-7242-784D-89CF-BC80945CF32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8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544" name="Line 8">
                <a:extLst>
                  <a:ext uri="{FF2B5EF4-FFF2-40B4-BE49-F238E27FC236}">
                    <a16:creationId xmlns:a16="http://schemas.microsoft.com/office/drawing/2014/main" id="{AC3A180B-3229-8249-8614-8D28AE26103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72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545" name="Line 9">
                <a:extLst>
                  <a:ext uri="{FF2B5EF4-FFF2-40B4-BE49-F238E27FC236}">
                    <a16:creationId xmlns:a16="http://schemas.microsoft.com/office/drawing/2014/main" id="{879CD3E4-1EDE-2F4E-A55F-B98032C3650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17" y="1163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546" name="Line 10">
                <a:extLst>
                  <a:ext uri="{FF2B5EF4-FFF2-40B4-BE49-F238E27FC236}">
                    <a16:creationId xmlns:a16="http://schemas.microsoft.com/office/drawing/2014/main" id="{80033CD3-2426-7B4B-9C38-F4CAD0F6127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61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547" name="Line 11">
                <a:extLst>
                  <a:ext uri="{FF2B5EF4-FFF2-40B4-BE49-F238E27FC236}">
                    <a16:creationId xmlns:a16="http://schemas.microsoft.com/office/drawing/2014/main" id="{FF6697FB-348E-2349-BFFC-0DDE71A544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06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548" name="Text Box 12">
                <a:extLst>
                  <a:ext uri="{FF2B5EF4-FFF2-40B4-BE49-F238E27FC236}">
                    <a16:creationId xmlns:a16="http://schemas.microsoft.com/office/drawing/2014/main" id="{B341B2B7-5BA6-5744-9EF9-0DE4FD4B16B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90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0</a:t>
                </a:r>
              </a:p>
            </p:txBody>
          </p:sp>
          <p:sp>
            <p:nvSpPr>
              <p:cNvPr id="22549" name="Text Box 13">
                <a:extLst>
                  <a:ext uri="{FF2B5EF4-FFF2-40B4-BE49-F238E27FC236}">
                    <a16:creationId xmlns:a16="http://schemas.microsoft.com/office/drawing/2014/main" id="{8B75D287-1844-2449-B322-A967AADA01A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23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1</a:t>
                </a:r>
              </a:p>
            </p:txBody>
          </p:sp>
          <p:sp>
            <p:nvSpPr>
              <p:cNvPr id="22550" name="Text Box 14">
                <a:extLst>
                  <a:ext uri="{FF2B5EF4-FFF2-40B4-BE49-F238E27FC236}">
                    <a16:creationId xmlns:a16="http://schemas.microsoft.com/office/drawing/2014/main" id="{A90C254E-EB05-D44B-B04F-B88D4BFEA88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82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2</a:t>
                </a:r>
              </a:p>
            </p:txBody>
          </p:sp>
          <p:sp>
            <p:nvSpPr>
              <p:cNvPr id="22551" name="Text Box 15">
                <a:extLst>
                  <a:ext uri="{FF2B5EF4-FFF2-40B4-BE49-F238E27FC236}">
                    <a16:creationId xmlns:a16="http://schemas.microsoft.com/office/drawing/2014/main" id="{4723E8BE-8C2B-6F4D-BBF5-9D6441FAE9A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2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3</a:t>
                </a:r>
              </a:p>
            </p:txBody>
          </p:sp>
          <p:sp>
            <p:nvSpPr>
              <p:cNvPr id="22552" name="Text Box 16">
                <a:extLst>
                  <a:ext uri="{FF2B5EF4-FFF2-40B4-BE49-F238E27FC236}">
                    <a16:creationId xmlns:a16="http://schemas.microsoft.com/office/drawing/2014/main" id="{E6E73362-58D4-1A41-9A33-05285EBF92CB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71" y="141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4</a:t>
                </a:r>
              </a:p>
            </p:txBody>
          </p:sp>
          <p:sp>
            <p:nvSpPr>
              <p:cNvPr id="22553" name="Text Box 17">
                <a:extLst>
                  <a:ext uri="{FF2B5EF4-FFF2-40B4-BE49-F238E27FC236}">
                    <a16:creationId xmlns:a16="http://schemas.microsoft.com/office/drawing/2014/main" id="{8DB49DCE-A05F-1D40-A188-8A0C37A3184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15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5</a:t>
                </a:r>
              </a:p>
            </p:txBody>
          </p:sp>
        </p:grpSp>
        <p:sp>
          <p:nvSpPr>
            <p:cNvPr id="22536" name="Text Box 18">
              <a:extLst>
                <a:ext uri="{FF2B5EF4-FFF2-40B4-BE49-F238E27FC236}">
                  <a16:creationId xmlns:a16="http://schemas.microsoft.com/office/drawing/2014/main" id="{F0315697-71EC-4C4D-876E-BCD00509036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25" y="822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50</a:t>
              </a:r>
            </a:p>
          </p:txBody>
        </p:sp>
        <p:sp>
          <p:nvSpPr>
            <p:cNvPr id="22537" name="Text Box 19">
              <a:extLst>
                <a:ext uri="{FF2B5EF4-FFF2-40B4-BE49-F238E27FC236}">
                  <a16:creationId xmlns:a16="http://schemas.microsoft.com/office/drawing/2014/main" id="{ADF0D4BD-85AF-5045-80BA-B7FDD59494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9" y="822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50</a:t>
              </a:r>
            </a:p>
          </p:txBody>
        </p:sp>
        <p:sp>
          <p:nvSpPr>
            <p:cNvPr id="22538" name="Text Box 20">
              <a:extLst>
                <a:ext uri="{FF2B5EF4-FFF2-40B4-BE49-F238E27FC236}">
                  <a16:creationId xmlns:a16="http://schemas.microsoft.com/office/drawing/2014/main" id="{AF8A00C0-3593-B541-9474-AB9D8B99D3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4" y="822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50</a:t>
              </a:r>
            </a:p>
          </p:txBody>
        </p:sp>
        <p:sp>
          <p:nvSpPr>
            <p:cNvPr id="22539" name="Text Box 21">
              <a:extLst>
                <a:ext uri="{FF2B5EF4-FFF2-40B4-BE49-F238E27FC236}">
                  <a16:creationId xmlns:a16="http://schemas.microsoft.com/office/drawing/2014/main" id="{A4795DDF-893F-2844-B702-CBB8706CAD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99" y="822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50</a:t>
              </a:r>
            </a:p>
          </p:txBody>
        </p:sp>
        <p:sp>
          <p:nvSpPr>
            <p:cNvPr id="22540" name="Text Box 22">
              <a:extLst>
                <a:ext uri="{FF2B5EF4-FFF2-40B4-BE49-F238E27FC236}">
                  <a16:creationId xmlns:a16="http://schemas.microsoft.com/office/drawing/2014/main" id="{D9CE9449-5589-C04B-AD9C-D58488EAC7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4" y="822"/>
              <a:ext cx="59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1.050</a:t>
              </a:r>
            </a:p>
          </p:txBody>
        </p:sp>
      </p:grpSp>
      <p:sp>
        <p:nvSpPr>
          <p:cNvPr id="22534" name="Text Box 23">
            <a:extLst>
              <a:ext uri="{FF2B5EF4-FFF2-40B4-BE49-F238E27FC236}">
                <a16:creationId xmlns:a16="http://schemas.microsoft.com/office/drawing/2014/main" id="{911E6EE8-9C47-AD4C-9CC1-9A613B5B2E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8888" y="1628775"/>
            <a:ext cx="26606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/>
              <a:t>Tipo Interés de Mercado</a:t>
            </a:r>
          </a:p>
          <a:p>
            <a:pPr algn="ctr" eaLnBrk="1" hangingPunct="1"/>
            <a:r>
              <a:rPr lang="es-ES" altLang="es-ES"/>
              <a:t>i=5%</a:t>
            </a:r>
          </a:p>
        </p:txBody>
      </p:sp>
      <p:graphicFrame>
        <p:nvGraphicFramePr>
          <p:cNvPr id="22530" name="Object 26">
            <a:extLst>
              <a:ext uri="{FF2B5EF4-FFF2-40B4-BE49-F238E27FC236}">
                <a16:creationId xmlns:a16="http://schemas.microsoft.com/office/drawing/2014/main" id="{B9BB52E6-CCC7-AD4D-8CAD-D7BE0A80A58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63738" y="2928939"/>
          <a:ext cx="8407400" cy="94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140728700" imgH="15798800" progId="Equation.3">
                  <p:embed/>
                </p:oleObj>
              </mc:Choice>
              <mc:Fallback>
                <p:oleObj name="Ecuación" r:id="rId3" imgW="140728700" imgH="15798800" progId="Equation.3">
                  <p:embed/>
                  <p:pic>
                    <p:nvPicPr>
                      <p:cNvPr id="22530" name="Object 26">
                        <a:extLst>
                          <a:ext uri="{FF2B5EF4-FFF2-40B4-BE49-F238E27FC236}">
                            <a16:creationId xmlns:a16="http://schemas.microsoft.com/office/drawing/2014/main" id="{B9BB52E6-CCC7-AD4D-8CAD-D7BE0A80A58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63738" y="2928939"/>
                        <a:ext cx="8407400" cy="9429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531" name="Object 27">
            <a:extLst>
              <a:ext uri="{FF2B5EF4-FFF2-40B4-BE49-F238E27FC236}">
                <a16:creationId xmlns:a16="http://schemas.microsoft.com/office/drawing/2014/main" id="{6ED4C804-A6F5-9A40-ABBC-9D95448CB83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343275" y="4592639"/>
          <a:ext cx="5092700" cy="68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5" imgW="71970900" imgH="9652000" progId="Equation.3">
                  <p:embed/>
                </p:oleObj>
              </mc:Choice>
              <mc:Fallback>
                <p:oleObj name="Ecuación" r:id="rId5" imgW="71970900" imgH="9652000" progId="Equation.3">
                  <p:embed/>
                  <p:pic>
                    <p:nvPicPr>
                      <p:cNvPr id="22531" name="Object 27">
                        <a:extLst>
                          <a:ext uri="{FF2B5EF4-FFF2-40B4-BE49-F238E27FC236}">
                            <a16:creationId xmlns:a16="http://schemas.microsoft.com/office/drawing/2014/main" id="{6ED4C804-A6F5-9A40-ABBC-9D95448CB83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43275" y="4592639"/>
                        <a:ext cx="5092700" cy="68262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011C245E-D482-5042-AC6A-DB47F4FF65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/>
              <a:t>Duración y Convexidad</a:t>
            </a:r>
          </a:p>
        </p:txBody>
      </p:sp>
      <p:pic>
        <p:nvPicPr>
          <p:cNvPr id="36867" name="Picture 4">
            <a:extLst>
              <a:ext uri="{FF2B5EF4-FFF2-40B4-BE49-F238E27FC236}">
                <a16:creationId xmlns:a16="http://schemas.microsoft.com/office/drawing/2014/main" id="{6070C4EC-1476-F047-A1CA-637887501E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8214" y="1412876"/>
            <a:ext cx="8135937" cy="285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2">
            <a:extLst>
              <a:ext uri="{FF2B5EF4-FFF2-40B4-BE49-F238E27FC236}">
                <a16:creationId xmlns:a16="http://schemas.microsoft.com/office/drawing/2014/main" id="{ECE3FE5E-F718-9246-882C-4F8243138D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 sz="3800"/>
              <a:t>Riesgo de variaciones no paralelas de la ETTI</a:t>
            </a:r>
          </a:p>
        </p:txBody>
      </p:sp>
      <p:sp>
        <p:nvSpPr>
          <p:cNvPr id="23556" name="Rectangle 3">
            <a:extLst>
              <a:ext uri="{FF2B5EF4-FFF2-40B4-BE49-F238E27FC236}">
                <a16:creationId xmlns:a16="http://schemas.microsoft.com/office/drawing/2014/main" id="{4D294D13-0593-C647-83C4-275F5313DC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s-ES" altLang="es-ES"/>
              <a:t>Dos hipótesis implícitas en la utilización de la duración:</a:t>
            </a:r>
          </a:p>
          <a:p>
            <a:pPr lvl="1" eaLnBrk="1" hangingPunct="1"/>
            <a:r>
              <a:rPr lang="es-ES" altLang="es-ES"/>
              <a:t>La ETTI es plana</a:t>
            </a:r>
          </a:p>
          <a:p>
            <a:pPr lvl="1" eaLnBrk="1" hangingPunct="1"/>
            <a:r>
              <a:rPr lang="es-ES" altLang="es-ES"/>
              <a:t>Variaciones paralelas en toda la ETTI</a:t>
            </a:r>
          </a:p>
          <a:p>
            <a:pPr eaLnBrk="1" hangingPunct="1"/>
            <a:r>
              <a:rPr lang="es-ES" altLang="es-ES"/>
              <a:t>Duración de Fisher y Weil (1971)</a:t>
            </a:r>
          </a:p>
        </p:txBody>
      </p:sp>
      <p:graphicFrame>
        <p:nvGraphicFramePr>
          <p:cNvPr id="23554" name="Object 4">
            <a:extLst>
              <a:ext uri="{FF2B5EF4-FFF2-40B4-BE49-F238E27FC236}">
                <a16:creationId xmlns:a16="http://schemas.microsoft.com/office/drawing/2014/main" id="{63EBB524-0E8C-0742-8517-A3FC858337F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35414" y="4149726"/>
          <a:ext cx="3673475" cy="200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35394900" imgH="19304000" progId="Equation.3">
                  <p:embed/>
                </p:oleObj>
              </mc:Choice>
              <mc:Fallback>
                <p:oleObj name="Ecuación" r:id="rId3" imgW="35394900" imgH="19304000" progId="Equation.3">
                  <p:embed/>
                  <p:pic>
                    <p:nvPicPr>
                      <p:cNvPr id="23554" name="Object 4">
                        <a:extLst>
                          <a:ext uri="{FF2B5EF4-FFF2-40B4-BE49-F238E27FC236}">
                            <a16:creationId xmlns:a16="http://schemas.microsoft.com/office/drawing/2014/main" id="{63EBB524-0E8C-0742-8517-A3FC858337F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35414" y="4149726"/>
                        <a:ext cx="3673475" cy="2003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3" name="Rectangle 2">
            <a:extLst>
              <a:ext uri="{FF2B5EF4-FFF2-40B4-BE49-F238E27FC236}">
                <a16:creationId xmlns:a16="http://schemas.microsoft.com/office/drawing/2014/main" id="{833ADEAB-CBE3-5346-9F24-560500F9D5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/>
              <a:t>Ejemplo</a:t>
            </a:r>
          </a:p>
        </p:txBody>
      </p:sp>
      <p:sp>
        <p:nvSpPr>
          <p:cNvPr id="24584" name="Rectangle 3">
            <a:extLst>
              <a:ext uri="{FF2B5EF4-FFF2-40B4-BE49-F238E27FC236}">
                <a16:creationId xmlns:a16="http://schemas.microsoft.com/office/drawing/2014/main" id="{F60D4020-FB19-2546-B7D4-A0C8B77133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052514"/>
            <a:ext cx="8229600" cy="4530725"/>
          </a:xfrm>
        </p:spPr>
        <p:txBody>
          <a:bodyPr/>
          <a:lstStyle/>
          <a:p>
            <a:pPr eaLnBrk="1" hangingPunct="1"/>
            <a:r>
              <a:rPr lang="es-ES" altLang="es-ES" sz="2000"/>
              <a:t>Inversión: 1.000.000, i=8%</a:t>
            </a:r>
          </a:p>
          <a:p>
            <a:pPr eaLnBrk="1" hangingPunct="1"/>
            <a:r>
              <a:rPr lang="es-ES" altLang="es-ES" sz="2000"/>
              <a:t>Cartera A:100% en bonos cupón cero a 5 años</a:t>
            </a:r>
          </a:p>
          <a:p>
            <a:pPr eaLnBrk="1" hangingPunct="1"/>
            <a:r>
              <a:rPr lang="es-ES" altLang="es-ES" sz="2000"/>
              <a:t>Cartera B:50% bono cupón cero amortizable a un año, 50% bono cupón cero amortizable a 9 años</a:t>
            </a:r>
          </a:p>
        </p:txBody>
      </p:sp>
      <p:sp>
        <p:nvSpPr>
          <p:cNvPr id="24585" name="Line 4">
            <a:extLst>
              <a:ext uri="{FF2B5EF4-FFF2-40B4-BE49-F238E27FC236}">
                <a16:creationId xmlns:a16="http://schemas.microsoft.com/office/drawing/2014/main" id="{DC102703-1B5A-3146-ABCA-43177EEF1311}"/>
              </a:ext>
            </a:extLst>
          </p:cNvPr>
          <p:cNvSpPr>
            <a:spLocks noChangeShapeType="1"/>
          </p:cNvSpPr>
          <p:nvPr/>
        </p:nvSpPr>
        <p:spPr bwMode="auto">
          <a:xfrm>
            <a:off x="3143250" y="3186113"/>
            <a:ext cx="576103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4586" name="Line 5">
            <a:extLst>
              <a:ext uri="{FF2B5EF4-FFF2-40B4-BE49-F238E27FC236}">
                <a16:creationId xmlns:a16="http://schemas.microsoft.com/office/drawing/2014/main" id="{4E18E083-679A-6040-8113-B7798E097189}"/>
              </a:ext>
            </a:extLst>
          </p:cNvPr>
          <p:cNvSpPr>
            <a:spLocks noChangeShapeType="1"/>
          </p:cNvSpPr>
          <p:nvPr/>
        </p:nvSpPr>
        <p:spPr bwMode="auto">
          <a:xfrm>
            <a:off x="3359150" y="2970214"/>
            <a:ext cx="0" cy="504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4587" name="Line 6">
            <a:extLst>
              <a:ext uri="{FF2B5EF4-FFF2-40B4-BE49-F238E27FC236}">
                <a16:creationId xmlns:a16="http://schemas.microsoft.com/office/drawing/2014/main" id="{317DF195-4ACA-6245-A293-A369661041E0}"/>
              </a:ext>
            </a:extLst>
          </p:cNvPr>
          <p:cNvSpPr>
            <a:spLocks noChangeShapeType="1"/>
          </p:cNvSpPr>
          <p:nvPr/>
        </p:nvSpPr>
        <p:spPr bwMode="auto">
          <a:xfrm>
            <a:off x="5951538" y="2898776"/>
            <a:ext cx="0" cy="504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graphicFrame>
        <p:nvGraphicFramePr>
          <p:cNvPr id="24578" name="Object 7">
            <a:extLst>
              <a:ext uri="{FF2B5EF4-FFF2-40B4-BE49-F238E27FC236}">
                <a16:creationId xmlns:a16="http://schemas.microsoft.com/office/drawing/2014/main" id="{8A647393-D3FE-7F4F-A962-684A873751D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83113" y="2466975"/>
          <a:ext cx="381635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55587900" imgH="5562600" progId="Equation.3">
                  <p:embed/>
                </p:oleObj>
              </mc:Choice>
              <mc:Fallback>
                <p:oleObj name="Ecuación" r:id="rId3" imgW="55587900" imgH="5562600" progId="Equation.3">
                  <p:embed/>
                  <p:pic>
                    <p:nvPicPr>
                      <p:cNvPr id="24578" name="Object 7">
                        <a:extLst>
                          <a:ext uri="{FF2B5EF4-FFF2-40B4-BE49-F238E27FC236}">
                            <a16:creationId xmlns:a16="http://schemas.microsoft.com/office/drawing/2014/main" id="{8A647393-D3FE-7F4F-A962-684A873751D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3113" y="2466975"/>
                        <a:ext cx="3816350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88" name="Text Box 8">
            <a:extLst>
              <a:ext uri="{FF2B5EF4-FFF2-40B4-BE49-F238E27FC236}">
                <a16:creationId xmlns:a16="http://schemas.microsoft.com/office/drawing/2014/main" id="{297458BB-B565-964D-BFC5-B2D614ED7F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11538" y="3349626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0</a:t>
            </a:r>
          </a:p>
        </p:txBody>
      </p:sp>
      <p:sp>
        <p:nvSpPr>
          <p:cNvPr id="24589" name="Text Box 9">
            <a:extLst>
              <a:ext uri="{FF2B5EF4-FFF2-40B4-BE49-F238E27FC236}">
                <a16:creationId xmlns:a16="http://schemas.microsoft.com/office/drawing/2014/main" id="{390A02CD-5BE3-934A-8978-4ABAA8A453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1538" y="3284538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5</a:t>
            </a:r>
          </a:p>
        </p:txBody>
      </p:sp>
      <p:sp>
        <p:nvSpPr>
          <p:cNvPr id="24590" name="Text Box 10">
            <a:extLst>
              <a:ext uri="{FF2B5EF4-FFF2-40B4-BE49-F238E27FC236}">
                <a16:creationId xmlns:a16="http://schemas.microsoft.com/office/drawing/2014/main" id="{80227084-924A-734C-A5A7-30354DEBB9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0238" y="2989263"/>
            <a:ext cx="11620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Cartera A</a:t>
            </a:r>
          </a:p>
        </p:txBody>
      </p:sp>
      <p:sp>
        <p:nvSpPr>
          <p:cNvPr id="24591" name="Line 11">
            <a:extLst>
              <a:ext uri="{FF2B5EF4-FFF2-40B4-BE49-F238E27FC236}">
                <a16:creationId xmlns:a16="http://schemas.microsoft.com/office/drawing/2014/main" id="{9686962F-7F0B-8C43-8250-30F2D1EDF850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9275" y="4359275"/>
            <a:ext cx="576103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4592" name="Line 12">
            <a:extLst>
              <a:ext uri="{FF2B5EF4-FFF2-40B4-BE49-F238E27FC236}">
                <a16:creationId xmlns:a16="http://schemas.microsoft.com/office/drawing/2014/main" id="{BA7B73A6-2B55-CB4B-9410-9BD168265176}"/>
              </a:ext>
            </a:extLst>
          </p:cNvPr>
          <p:cNvSpPr>
            <a:spLocks noChangeShapeType="1"/>
          </p:cNvSpPr>
          <p:nvPr/>
        </p:nvSpPr>
        <p:spPr bwMode="auto">
          <a:xfrm>
            <a:off x="3305175" y="4143376"/>
            <a:ext cx="0" cy="504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4593" name="Line 13">
            <a:extLst>
              <a:ext uri="{FF2B5EF4-FFF2-40B4-BE49-F238E27FC236}">
                <a16:creationId xmlns:a16="http://schemas.microsoft.com/office/drawing/2014/main" id="{8E192282-94E5-7C49-941A-07C401069903}"/>
              </a:ext>
            </a:extLst>
          </p:cNvPr>
          <p:cNvSpPr>
            <a:spLocks noChangeShapeType="1"/>
          </p:cNvSpPr>
          <p:nvPr/>
        </p:nvSpPr>
        <p:spPr bwMode="auto">
          <a:xfrm>
            <a:off x="8202613" y="4143376"/>
            <a:ext cx="0" cy="504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graphicFrame>
        <p:nvGraphicFramePr>
          <p:cNvPr id="24579" name="Object 14">
            <a:extLst>
              <a:ext uri="{FF2B5EF4-FFF2-40B4-BE49-F238E27FC236}">
                <a16:creationId xmlns:a16="http://schemas.microsoft.com/office/drawing/2014/main" id="{D7319350-ACEE-B247-B84A-B0A177F59AE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02364" y="3690938"/>
          <a:ext cx="3494087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5" imgW="50901600" imgH="5562600" progId="Equation.3">
                  <p:embed/>
                </p:oleObj>
              </mc:Choice>
              <mc:Fallback>
                <p:oleObj name="Ecuación" r:id="rId5" imgW="50901600" imgH="5562600" progId="Equation.3">
                  <p:embed/>
                  <p:pic>
                    <p:nvPicPr>
                      <p:cNvPr id="24579" name="Object 14">
                        <a:extLst>
                          <a:ext uri="{FF2B5EF4-FFF2-40B4-BE49-F238E27FC236}">
                            <a16:creationId xmlns:a16="http://schemas.microsoft.com/office/drawing/2014/main" id="{D7319350-ACEE-B247-B84A-B0A177F59AE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02364" y="3690938"/>
                        <a:ext cx="3494087" cy="381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94" name="Text Box 15">
            <a:extLst>
              <a:ext uri="{FF2B5EF4-FFF2-40B4-BE49-F238E27FC236}">
                <a16:creationId xmlns:a16="http://schemas.microsoft.com/office/drawing/2014/main" id="{3E257416-1C05-364A-AF60-39489C8A23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7563" y="4522788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0</a:t>
            </a:r>
          </a:p>
        </p:txBody>
      </p:sp>
      <p:sp>
        <p:nvSpPr>
          <p:cNvPr id="24595" name="Text Box 16">
            <a:extLst>
              <a:ext uri="{FF2B5EF4-FFF2-40B4-BE49-F238E27FC236}">
                <a16:creationId xmlns:a16="http://schemas.microsoft.com/office/drawing/2014/main" id="{708749E4-880F-E845-BC17-C7F2511556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15275" y="4575176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9</a:t>
            </a:r>
          </a:p>
        </p:txBody>
      </p:sp>
      <p:sp>
        <p:nvSpPr>
          <p:cNvPr id="24596" name="Text Box 17">
            <a:extLst>
              <a:ext uri="{FF2B5EF4-FFF2-40B4-BE49-F238E27FC236}">
                <a16:creationId xmlns:a16="http://schemas.microsoft.com/office/drawing/2014/main" id="{D14FD470-1595-FD49-AE34-3D9F9E3DE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6263" y="4162426"/>
            <a:ext cx="1162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Cartera B</a:t>
            </a:r>
          </a:p>
        </p:txBody>
      </p:sp>
      <p:sp>
        <p:nvSpPr>
          <p:cNvPr id="24597" name="Line 18">
            <a:extLst>
              <a:ext uri="{FF2B5EF4-FFF2-40B4-BE49-F238E27FC236}">
                <a16:creationId xmlns:a16="http://schemas.microsoft.com/office/drawing/2014/main" id="{A323D30B-ED45-DF4A-9C6A-45D052E37E43}"/>
              </a:ext>
            </a:extLst>
          </p:cNvPr>
          <p:cNvSpPr>
            <a:spLocks noChangeShapeType="1"/>
          </p:cNvSpPr>
          <p:nvPr/>
        </p:nvSpPr>
        <p:spPr bwMode="auto">
          <a:xfrm>
            <a:off x="3954463" y="4143376"/>
            <a:ext cx="0" cy="504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graphicFrame>
        <p:nvGraphicFramePr>
          <p:cNvPr id="24580" name="Object 19">
            <a:extLst>
              <a:ext uri="{FF2B5EF4-FFF2-40B4-BE49-F238E27FC236}">
                <a16:creationId xmlns:a16="http://schemas.microsoft.com/office/drawing/2014/main" id="{B423DB42-0C5C-A845-9CCE-417B08C60FC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60625" y="3721101"/>
          <a:ext cx="3454400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7" imgW="50317400" imgH="5270500" progId="Equation.3">
                  <p:embed/>
                </p:oleObj>
              </mc:Choice>
              <mc:Fallback>
                <p:oleObj name="Ecuación" r:id="rId7" imgW="50317400" imgH="5270500" progId="Equation.3">
                  <p:embed/>
                  <p:pic>
                    <p:nvPicPr>
                      <p:cNvPr id="24580" name="Object 19">
                        <a:extLst>
                          <a:ext uri="{FF2B5EF4-FFF2-40B4-BE49-F238E27FC236}">
                            <a16:creationId xmlns:a16="http://schemas.microsoft.com/office/drawing/2014/main" id="{B423DB42-0C5C-A845-9CCE-417B08C60FC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60625" y="3721101"/>
                        <a:ext cx="3454400" cy="360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598" name="Text Box 20">
            <a:extLst>
              <a:ext uri="{FF2B5EF4-FFF2-40B4-BE49-F238E27FC236}">
                <a16:creationId xmlns:a16="http://schemas.microsoft.com/office/drawing/2014/main" id="{F562F5A0-8E89-2D4B-B656-D2E708BA6F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08438" y="4508501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1</a:t>
            </a:r>
          </a:p>
        </p:txBody>
      </p:sp>
      <p:graphicFrame>
        <p:nvGraphicFramePr>
          <p:cNvPr id="24581" name="Object 21">
            <a:extLst>
              <a:ext uri="{FF2B5EF4-FFF2-40B4-BE49-F238E27FC236}">
                <a16:creationId xmlns:a16="http://schemas.microsoft.com/office/drawing/2014/main" id="{6E462142-38C5-5A42-B99A-60170F7DCCB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92313" y="5013326"/>
          <a:ext cx="3313112" cy="1173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9" imgW="56172100" imgH="19900900" progId="Equation.3">
                  <p:embed/>
                </p:oleObj>
              </mc:Choice>
              <mc:Fallback>
                <p:oleObj name="Ecuación" r:id="rId9" imgW="56172100" imgH="19900900" progId="Equation.3">
                  <p:embed/>
                  <p:pic>
                    <p:nvPicPr>
                      <p:cNvPr id="24581" name="Object 21">
                        <a:extLst>
                          <a:ext uri="{FF2B5EF4-FFF2-40B4-BE49-F238E27FC236}">
                            <a16:creationId xmlns:a16="http://schemas.microsoft.com/office/drawing/2014/main" id="{6E462142-38C5-5A42-B99A-60170F7DCCB5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2313" y="5013326"/>
                        <a:ext cx="3313112" cy="117316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582" name="Object 22">
            <a:extLst>
              <a:ext uri="{FF2B5EF4-FFF2-40B4-BE49-F238E27FC236}">
                <a16:creationId xmlns:a16="http://schemas.microsoft.com/office/drawing/2014/main" id="{E3AC6D76-68D0-F74D-A366-F62F45B5176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448300" y="5065714"/>
          <a:ext cx="4967288" cy="1171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11" imgW="81915000" imgH="19304000" progId="Equation.3">
                  <p:embed/>
                </p:oleObj>
              </mc:Choice>
              <mc:Fallback>
                <p:oleObj name="Ecuación" r:id="rId11" imgW="81915000" imgH="19304000" progId="Equation.3">
                  <p:embed/>
                  <p:pic>
                    <p:nvPicPr>
                      <p:cNvPr id="24582" name="Object 22">
                        <a:extLst>
                          <a:ext uri="{FF2B5EF4-FFF2-40B4-BE49-F238E27FC236}">
                            <a16:creationId xmlns:a16="http://schemas.microsoft.com/office/drawing/2014/main" id="{E3AC6D76-68D0-F74D-A366-F62F45B51766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48300" y="5065714"/>
                        <a:ext cx="4967288" cy="117157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4" name="Rectangle 2">
            <a:extLst>
              <a:ext uri="{FF2B5EF4-FFF2-40B4-BE49-F238E27FC236}">
                <a16:creationId xmlns:a16="http://schemas.microsoft.com/office/drawing/2014/main" id="{8F19958B-AB0C-AA44-8E8E-1BB9C97069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/>
              <a:t>Ejemplo</a:t>
            </a:r>
          </a:p>
        </p:txBody>
      </p:sp>
      <p:sp>
        <p:nvSpPr>
          <p:cNvPr id="25605" name="Rectangle 3">
            <a:extLst>
              <a:ext uri="{FF2B5EF4-FFF2-40B4-BE49-F238E27FC236}">
                <a16:creationId xmlns:a16="http://schemas.microsoft.com/office/drawing/2014/main" id="{578460B6-A6BC-4D4C-980A-4D436D8EB0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052514"/>
            <a:ext cx="8229600" cy="4530725"/>
          </a:xfrm>
        </p:spPr>
        <p:txBody>
          <a:bodyPr/>
          <a:lstStyle/>
          <a:p>
            <a:pPr eaLnBrk="1" hangingPunct="1"/>
            <a:r>
              <a:rPr lang="es-ES" altLang="es-ES" sz="1800"/>
              <a:t>Inversión: 1.000.000, i=8%</a:t>
            </a:r>
          </a:p>
          <a:p>
            <a:pPr eaLnBrk="1" hangingPunct="1"/>
            <a:r>
              <a:rPr lang="es-ES" altLang="es-ES" sz="1800"/>
              <a:t>Cartera A:100% en bonos cupón cero a 5 años</a:t>
            </a:r>
          </a:p>
          <a:p>
            <a:pPr eaLnBrk="1" hangingPunct="1"/>
            <a:r>
              <a:rPr lang="es-ES" altLang="es-ES" sz="1800"/>
              <a:t>Cartera B:50% bono cupón cero amortizable a un año, 50% bono cupón cero amortizable a 9 años</a:t>
            </a:r>
          </a:p>
          <a:p>
            <a:pPr eaLnBrk="1" hangingPunct="1"/>
            <a:r>
              <a:rPr lang="es-ES" altLang="es-ES" sz="1800" b="1"/>
              <a:t>¿Efecto sobre el valor si i=9%?</a:t>
            </a:r>
          </a:p>
        </p:txBody>
      </p:sp>
      <p:sp>
        <p:nvSpPr>
          <p:cNvPr id="25606" name="Line 23">
            <a:extLst>
              <a:ext uri="{FF2B5EF4-FFF2-40B4-BE49-F238E27FC236}">
                <a16:creationId xmlns:a16="http://schemas.microsoft.com/office/drawing/2014/main" id="{EC466C90-733E-1146-814F-51E7212B8DBF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1088" y="3213101"/>
            <a:ext cx="0" cy="22320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5607" name="Line 24">
            <a:extLst>
              <a:ext uri="{FF2B5EF4-FFF2-40B4-BE49-F238E27FC236}">
                <a16:creationId xmlns:a16="http://schemas.microsoft.com/office/drawing/2014/main" id="{8A47C397-FAE8-1342-BE8D-11BD7FAB7403}"/>
              </a:ext>
            </a:extLst>
          </p:cNvPr>
          <p:cNvSpPr>
            <a:spLocks noChangeShapeType="1"/>
          </p:cNvSpPr>
          <p:nvPr/>
        </p:nvSpPr>
        <p:spPr bwMode="auto">
          <a:xfrm>
            <a:off x="2063751" y="508476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5608" name="Text Box 25">
            <a:extLst>
              <a:ext uri="{FF2B5EF4-FFF2-40B4-BE49-F238E27FC236}">
                <a16:creationId xmlns:a16="http://schemas.microsoft.com/office/drawing/2014/main" id="{072C2607-F245-1C4F-A506-7FE2B02C6C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95863" y="5248276"/>
            <a:ext cx="2476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t</a:t>
            </a:r>
          </a:p>
        </p:txBody>
      </p:sp>
      <p:graphicFrame>
        <p:nvGraphicFramePr>
          <p:cNvPr id="25602" name="Object 26">
            <a:extLst>
              <a:ext uri="{FF2B5EF4-FFF2-40B4-BE49-F238E27FC236}">
                <a16:creationId xmlns:a16="http://schemas.microsoft.com/office/drawing/2014/main" id="{A57F5647-8164-094E-9B04-6DE67CA8FF4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92314" y="2997200"/>
          <a:ext cx="31273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4102100" imgH="5270500" progId="Equation.3">
                  <p:embed/>
                </p:oleObj>
              </mc:Choice>
              <mc:Fallback>
                <p:oleObj name="Ecuación" r:id="rId3" imgW="4102100" imgH="5270500" progId="Equation.3">
                  <p:embed/>
                  <p:pic>
                    <p:nvPicPr>
                      <p:cNvPr id="25602" name="Object 26">
                        <a:extLst>
                          <a:ext uri="{FF2B5EF4-FFF2-40B4-BE49-F238E27FC236}">
                            <a16:creationId xmlns:a16="http://schemas.microsoft.com/office/drawing/2014/main" id="{A57F5647-8164-094E-9B04-6DE67CA8FF43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2314" y="2997200"/>
                        <a:ext cx="312737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609" name="Line 27">
            <a:extLst>
              <a:ext uri="{FF2B5EF4-FFF2-40B4-BE49-F238E27FC236}">
                <a16:creationId xmlns:a16="http://schemas.microsoft.com/office/drawing/2014/main" id="{AA0239B5-2953-144C-873F-100725017EBD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1088" y="4005263"/>
            <a:ext cx="266541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5610" name="Line 28">
            <a:extLst>
              <a:ext uri="{FF2B5EF4-FFF2-40B4-BE49-F238E27FC236}">
                <a16:creationId xmlns:a16="http://schemas.microsoft.com/office/drawing/2014/main" id="{2D334934-FF99-9247-B220-BA77A533D2B7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1088" y="3573463"/>
            <a:ext cx="2665412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5611" name="Text Box 29">
            <a:extLst>
              <a:ext uri="{FF2B5EF4-FFF2-40B4-BE49-F238E27FC236}">
                <a16:creationId xmlns:a16="http://schemas.microsoft.com/office/drawing/2014/main" id="{9A0C059A-C9CC-1A46-8342-69E3209444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0238" y="3808413"/>
            <a:ext cx="514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8%</a:t>
            </a:r>
          </a:p>
        </p:txBody>
      </p:sp>
      <p:sp>
        <p:nvSpPr>
          <p:cNvPr id="25612" name="Text Box 30">
            <a:extLst>
              <a:ext uri="{FF2B5EF4-FFF2-40B4-BE49-F238E27FC236}">
                <a16:creationId xmlns:a16="http://schemas.microsoft.com/office/drawing/2014/main" id="{CF5C1F91-9A0F-D64D-8ECF-B95B220EFA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9763" y="3357563"/>
            <a:ext cx="514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9%</a:t>
            </a:r>
          </a:p>
        </p:txBody>
      </p:sp>
      <p:sp>
        <p:nvSpPr>
          <p:cNvPr id="25613" name="Line 31">
            <a:extLst>
              <a:ext uri="{FF2B5EF4-FFF2-40B4-BE49-F238E27FC236}">
                <a16:creationId xmlns:a16="http://schemas.microsoft.com/office/drawing/2014/main" id="{477B0FC0-57C1-8D4F-B31C-9928D079A6E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66988" y="3644900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5614" name="Line 32">
            <a:extLst>
              <a:ext uri="{FF2B5EF4-FFF2-40B4-BE49-F238E27FC236}">
                <a16:creationId xmlns:a16="http://schemas.microsoft.com/office/drawing/2014/main" id="{0849D290-8C12-B84E-A754-71026011599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95775" y="3644900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graphicFrame>
        <p:nvGraphicFramePr>
          <p:cNvPr id="25603" name="Object 33">
            <a:extLst>
              <a:ext uri="{FF2B5EF4-FFF2-40B4-BE49-F238E27FC236}">
                <a16:creationId xmlns:a16="http://schemas.microsoft.com/office/drawing/2014/main" id="{5DA22F90-4A44-0E49-8F89-2525FEBB4F1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167439" y="3429000"/>
          <a:ext cx="3889375" cy="139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5" imgW="55295800" imgH="19900900" progId="Equation.3">
                  <p:embed/>
                </p:oleObj>
              </mc:Choice>
              <mc:Fallback>
                <p:oleObj name="Ecuación" r:id="rId5" imgW="55295800" imgH="19900900" progId="Equation.3">
                  <p:embed/>
                  <p:pic>
                    <p:nvPicPr>
                      <p:cNvPr id="25603" name="Object 33">
                        <a:extLst>
                          <a:ext uri="{FF2B5EF4-FFF2-40B4-BE49-F238E27FC236}">
                            <a16:creationId xmlns:a16="http://schemas.microsoft.com/office/drawing/2014/main" id="{5DA22F90-4A44-0E49-8F89-2525FEBB4F1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67439" y="3429000"/>
                        <a:ext cx="3889375" cy="139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2">
            <a:extLst>
              <a:ext uri="{FF2B5EF4-FFF2-40B4-BE49-F238E27FC236}">
                <a16:creationId xmlns:a16="http://schemas.microsoft.com/office/drawing/2014/main" id="{F5857FE3-0A72-B348-A49B-AE0177858A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/>
              <a:t>Ejemplo</a:t>
            </a:r>
          </a:p>
        </p:txBody>
      </p:sp>
      <p:sp>
        <p:nvSpPr>
          <p:cNvPr id="26629" name="Rectangle 3">
            <a:extLst>
              <a:ext uri="{FF2B5EF4-FFF2-40B4-BE49-F238E27FC236}">
                <a16:creationId xmlns:a16="http://schemas.microsoft.com/office/drawing/2014/main" id="{B0FD5BCE-536C-184C-947F-29C1EA95F5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92313" y="1052514"/>
            <a:ext cx="8229600" cy="4530725"/>
          </a:xfrm>
        </p:spPr>
        <p:txBody>
          <a:bodyPr/>
          <a:lstStyle/>
          <a:p>
            <a:pPr eaLnBrk="1" hangingPunct="1"/>
            <a:r>
              <a:rPr lang="es-ES" altLang="es-ES" sz="1800"/>
              <a:t>Inversión: 1.000.000, i=8%</a:t>
            </a:r>
          </a:p>
          <a:p>
            <a:pPr eaLnBrk="1" hangingPunct="1"/>
            <a:r>
              <a:rPr lang="es-ES" altLang="es-ES" sz="1800"/>
              <a:t>Cartera A:100% en bonos cupón cero a 5 años</a:t>
            </a:r>
          </a:p>
          <a:p>
            <a:pPr eaLnBrk="1" hangingPunct="1"/>
            <a:r>
              <a:rPr lang="es-ES" altLang="es-ES" sz="1800"/>
              <a:t>Carera B:50% bono cupón cero amortizable a un año, 50% bono cupón cero amortizable a 9 años</a:t>
            </a:r>
          </a:p>
          <a:p>
            <a:pPr eaLnBrk="1" hangingPunct="1"/>
            <a:r>
              <a:rPr lang="es-ES" altLang="es-ES" sz="1800" b="1"/>
              <a:t>¿Efecto sobre el valor si Rt = 0,08+0,001·t?</a:t>
            </a:r>
          </a:p>
        </p:txBody>
      </p:sp>
      <p:sp>
        <p:nvSpPr>
          <p:cNvPr id="26630" name="Line 4">
            <a:extLst>
              <a:ext uri="{FF2B5EF4-FFF2-40B4-BE49-F238E27FC236}">
                <a16:creationId xmlns:a16="http://schemas.microsoft.com/office/drawing/2014/main" id="{7DF9E2D6-F446-0C41-A78B-FCA02FE875C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1088" y="3213101"/>
            <a:ext cx="0" cy="22320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6631" name="Line 5">
            <a:extLst>
              <a:ext uri="{FF2B5EF4-FFF2-40B4-BE49-F238E27FC236}">
                <a16:creationId xmlns:a16="http://schemas.microsoft.com/office/drawing/2014/main" id="{D3288F1F-3C7C-3241-94FB-AF93D78E14A0}"/>
              </a:ext>
            </a:extLst>
          </p:cNvPr>
          <p:cNvSpPr>
            <a:spLocks noChangeShapeType="1"/>
          </p:cNvSpPr>
          <p:nvPr/>
        </p:nvSpPr>
        <p:spPr bwMode="auto">
          <a:xfrm>
            <a:off x="2063751" y="5084763"/>
            <a:ext cx="30956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6632" name="Text Box 6">
            <a:extLst>
              <a:ext uri="{FF2B5EF4-FFF2-40B4-BE49-F238E27FC236}">
                <a16:creationId xmlns:a16="http://schemas.microsoft.com/office/drawing/2014/main" id="{24D21CB8-A9C9-2044-A16F-2BBF72296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95863" y="5248276"/>
            <a:ext cx="2476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t</a:t>
            </a:r>
          </a:p>
        </p:txBody>
      </p:sp>
      <p:graphicFrame>
        <p:nvGraphicFramePr>
          <p:cNvPr id="26626" name="Object 7">
            <a:extLst>
              <a:ext uri="{FF2B5EF4-FFF2-40B4-BE49-F238E27FC236}">
                <a16:creationId xmlns:a16="http://schemas.microsoft.com/office/drawing/2014/main" id="{585D691D-C7B2-7E44-BC9B-1C2AC4A4A92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992314" y="2997200"/>
          <a:ext cx="312737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4102100" imgH="5270500" progId="Equation.3">
                  <p:embed/>
                </p:oleObj>
              </mc:Choice>
              <mc:Fallback>
                <p:oleObj name="Ecuación" r:id="rId3" imgW="4102100" imgH="5270500" progId="Equation.3">
                  <p:embed/>
                  <p:pic>
                    <p:nvPicPr>
                      <p:cNvPr id="26626" name="Object 7">
                        <a:extLst>
                          <a:ext uri="{FF2B5EF4-FFF2-40B4-BE49-F238E27FC236}">
                            <a16:creationId xmlns:a16="http://schemas.microsoft.com/office/drawing/2014/main" id="{585D691D-C7B2-7E44-BC9B-1C2AC4A4A92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2314" y="2997200"/>
                        <a:ext cx="312737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33" name="Line 8">
            <a:extLst>
              <a:ext uri="{FF2B5EF4-FFF2-40B4-BE49-F238E27FC236}">
                <a16:creationId xmlns:a16="http://schemas.microsoft.com/office/drawing/2014/main" id="{CF570427-785D-BF46-A7CF-99161C988330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1088" y="4005263"/>
            <a:ext cx="2665412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6634" name="Line 9">
            <a:extLst>
              <a:ext uri="{FF2B5EF4-FFF2-40B4-BE49-F238E27FC236}">
                <a16:creationId xmlns:a16="http://schemas.microsoft.com/office/drawing/2014/main" id="{1AF4B6CA-1F15-5A48-AAF0-AD982915FD95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1088" y="3573463"/>
            <a:ext cx="2665412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6635" name="Text Box 10">
            <a:extLst>
              <a:ext uri="{FF2B5EF4-FFF2-40B4-BE49-F238E27FC236}">
                <a16:creationId xmlns:a16="http://schemas.microsoft.com/office/drawing/2014/main" id="{D8A9BC7D-5A4D-9C41-9B6D-B5E72B956C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19288" y="3789363"/>
            <a:ext cx="5143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8%</a:t>
            </a:r>
          </a:p>
        </p:txBody>
      </p:sp>
      <p:sp>
        <p:nvSpPr>
          <p:cNvPr id="26636" name="Text Box 11">
            <a:extLst>
              <a:ext uri="{FF2B5EF4-FFF2-40B4-BE49-F238E27FC236}">
                <a16:creationId xmlns:a16="http://schemas.microsoft.com/office/drawing/2014/main" id="{77A154B2-73BC-FE49-9912-E0EF7814CC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19263" y="3357563"/>
            <a:ext cx="7048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8,9%</a:t>
            </a:r>
          </a:p>
        </p:txBody>
      </p:sp>
      <p:sp>
        <p:nvSpPr>
          <p:cNvPr id="26637" name="Line 13">
            <a:extLst>
              <a:ext uri="{FF2B5EF4-FFF2-40B4-BE49-F238E27FC236}">
                <a16:creationId xmlns:a16="http://schemas.microsoft.com/office/drawing/2014/main" id="{37B50432-7892-8E41-87E6-4551A278AFF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95775" y="3717925"/>
            <a:ext cx="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graphicFrame>
        <p:nvGraphicFramePr>
          <p:cNvPr id="26627" name="Object 14">
            <a:extLst>
              <a:ext uri="{FF2B5EF4-FFF2-40B4-BE49-F238E27FC236}">
                <a16:creationId xmlns:a16="http://schemas.microsoft.com/office/drawing/2014/main" id="{6E81A3E2-4FAA-374A-BE20-89418999122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45200" y="3429000"/>
          <a:ext cx="4135438" cy="1398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5" imgW="58801000" imgH="19900900" progId="Equation.3">
                  <p:embed/>
                </p:oleObj>
              </mc:Choice>
              <mc:Fallback>
                <p:oleObj name="Ecuación" r:id="rId5" imgW="58801000" imgH="19900900" progId="Equation.3">
                  <p:embed/>
                  <p:pic>
                    <p:nvPicPr>
                      <p:cNvPr id="26627" name="Object 14">
                        <a:extLst>
                          <a:ext uri="{FF2B5EF4-FFF2-40B4-BE49-F238E27FC236}">
                            <a16:creationId xmlns:a16="http://schemas.microsoft.com/office/drawing/2014/main" id="{6E81A3E2-4FAA-374A-BE20-89418999122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45200" y="3429000"/>
                        <a:ext cx="4135438" cy="1398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38" name="Line 15">
            <a:extLst>
              <a:ext uri="{FF2B5EF4-FFF2-40B4-BE49-F238E27FC236}">
                <a16:creationId xmlns:a16="http://schemas.microsoft.com/office/drawing/2014/main" id="{FF299A2B-91E3-D94F-B3F9-D316E3D9FC38}"/>
              </a:ext>
            </a:extLst>
          </p:cNvPr>
          <p:cNvSpPr>
            <a:spLocks noChangeShapeType="1"/>
          </p:cNvSpPr>
          <p:nvPr/>
        </p:nvSpPr>
        <p:spPr bwMode="auto">
          <a:xfrm>
            <a:off x="4656138" y="3573463"/>
            <a:ext cx="0" cy="151130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26639" name="Line 16">
            <a:extLst>
              <a:ext uri="{FF2B5EF4-FFF2-40B4-BE49-F238E27FC236}">
                <a16:creationId xmlns:a16="http://schemas.microsoft.com/office/drawing/2014/main" id="{7FA31847-507B-C94C-AF94-F944CF55E25B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51089" y="3500439"/>
            <a:ext cx="2592387" cy="504825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4">
            <a:extLst>
              <a:ext uri="{FF2B5EF4-FFF2-40B4-BE49-F238E27FC236}">
                <a16:creationId xmlns:a16="http://schemas.microsoft.com/office/drawing/2014/main" id="{A3608EB9-85E5-3945-AA30-20F4F15A89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eaLnBrk="1" hangingPunct="1"/>
            <a:r>
              <a:rPr lang="es-ES" altLang="es-ES" dirty="0"/>
              <a:t>Riesgo de Reinversión</a:t>
            </a:r>
          </a:p>
        </p:txBody>
      </p:sp>
      <p:pic>
        <p:nvPicPr>
          <p:cNvPr id="37891" name="Picture 5">
            <a:extLst>
              <a:ext uri="{FF2B5EF4-FFF2-40B4-BE49-F238E27FC236}">
                <a16:creationId xmlns:a16="http://schemas.microsoft.com/office/drawing/2014/main" id="{1A3660EE-F739-5A4C-8732-2F6A01E14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413" y="849314"/>
            <a:ext cx="9237663" cy="574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1 Título">
            <a:extLst>
              <a:ext uri="{FF2B5EF4-FFF2-40B4-BE49-F238E27FC236}">
                <a16:creationId xmlns:a16="http://schemas.microsoft.com/office/drawing/2014/main" id="{5EF1EAA6-66FE-E74D-A574-C2F0951B5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altLang="es-ES"/>
          </a:p>
        </p:txBody>
      </p:sp>
      <p:pic>
        <p:nvPicPr>
          <p:cNvPr id="38915" name="Picture 3">
            <a:extLst>
              <a:ext uri="{FF2B5EF4-FFF2-40B4-BE49-F238E27FC236}">
                <a16:creationId xmlns:a16="http://schemas.microsoft.com/office/drawing/2014/main" id="{CFE9316E-0579-614A-8E9F-F11F668AE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8438" y="1571626"/>
            <a:ext cx="2278062" cy="111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6" name="Picture 2">
            <a:extLst>
              <a:ext uri="{FF2B5EF4-FFF2-40B4-BE49-F238E27FC236}">
                <a16:creationId xmlns:a16="http://schemas.microsoft.com/office/drawing/2014/main" id="{D58488BD-2335-044A-8A04-4AB406797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76" y="3071814"/>
            <a:ext cx="3287713" cy="642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7" name="Picture 1">
            <a:extLst>
              <a:ext uri="{FF2B5EF4-FFF2-40B4-BE49-F238E27FC236}">
                <a16:creationId xmlns:a16="http://schemas.microsoft.com/office/drawing/2014/main" id="{AF33B71C-374C-1445-AB32-55538ECBE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688" y="4000500"/>
            <a:ext cx="2622550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8" name="Rectangle 4">
            <a:extLst>
              <a:ext uri="{FF2B5EF4-FFF2-40B4-BE49-F238E27FC236}">
                <a16:creationId xmlns:a16="http://schemas.microsoft.com/office/drawing/2014/main" id="{2CAC73A5-7843-F94B-85C2-DE0390C275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sp>
        <p:nvSpPr>
          <p:cNvPr id="38919" name="Rectangle 5">
            <a:extLst>
              <a:ext uri="{FF2B5EF4-FFF2-40B4-BE49-F238E27FC236}">
                <a16:creationId xmlns:a16="http://schemas.microsoft.com/office/drawing/2014/main" id="{250FFAF7-C907-E245-AC0C-B0C3C1F11E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11488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sp>
        <p:nvSpPr>
          <p:cNvPr id="38920" name="Rectangle 6">
            <a:extLst>
              <a:ext uri="{FF2B5EF4-FFF2-40B4-BE49-F238E27FC236}">
                <a16:creationId xmlns:a16="http://schemas.microsoft.com/office/drawing/2014/main" id="{A634C45F-570B-8B4C-9444-3D1B085361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193940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sp>
        <p:nvSpPr>
          <p:cNvPr id="38923" name="Rectangle 11">
            <a:extLst>
              <a:ext uri="{FF2B5EF4-FFF2-40B4-BE49-F238E27FC236}">
                <a16:creationId xmlns:a16="http://schemas.microsoft.com/office/drawing/2014/main" id="{2E63930B-99C9-6344-88A1-1A24E8D0D9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sp>
        <p:nvSpPr>
          <p:cNvPr id="38924" name="Rectangle 12">
            <a:extLst>
              <a:ext uri="{FF2B5EF4-FFF2-40B4-BE49-F238E27FC236}">
                <a16:creationId xmlns:a16="http://schemas.microsoft.com/office/drawing/2014/main" id="{9FCC366C-0FAD-D548-8B0C-C2A79136E1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10472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p:sp>
        <p:nvSpPr>
          <p:cNvPr id="38925" name="Rectangle 13">
            <a:extLst>
              <a:ext uri="{FF2B5EF4-FFF2-40B4-BE49-F238E27FC236}">
                <a16:creationId xmlns:a16="http://schemas.microsoft.com/office/drawing/2014/main" id="{68AA1562-F111-9947-A026-A1B3868B90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16949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FE18F394-7C9B-1947-B1FC-64D5A4D5E773}"/>
                  </a:ext>
                </a:extLst>
              </p:cNvPr>
              <p:cNvSpPr txBox="1"/>
              <p:nvPr/>
            </p:nvSpPr>
            <p:spPr>
              <a:xfrm>
                <a:off x="6658485" y="1879600"/>
                <a:ext cx="2199256" cy="7561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s-E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sSup>
                            <m:sSup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2" name="CuadroTexto 1">
                <a:extLst>
                  <a:ext uri="{FF2B5EF4-FFF2-40B4-BE49-F238E27FC236}">
                    <a16:creationId xmlns:a16="http://schemas.microsoft.com/office/drawing/2014/main" id="{FE18F394-7C9B-1947-B1FC-64D5A4D5E7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8485" y="1879600"/>
                <a:ext cx="2199256" cy="756169"/>
              </a:xfrm>
              <a:prstGeom prst="rect">
                <a:avLst/>
              </a:prstGeom>
              <a:blipFill>
                <a:blip r:embed="rId6"/>
                <a:stretch>
                  <a:fillRect l="-13218" t="-116393" b="-177049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F9C12C59-35B3-5D45-9FDA-00D786491A34}"/>
                  </a:ext>
                </a:extLst>
              </p:cNvPr>
              <p:cNvSpPr txBox="1"/>
              <p:nvPr/>
            </p:nvSpPr>
            <p:spPr>
              <a:xfrm>
                <a:off x="7147080" y="4222232"/>
                <a:ext cx="3421321" cy="7561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s-E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  <m: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bSup>
                      <m:d>
                        <m:dPr>
                          <m:ctrlPr>
                            <a:rPr lang="es-E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s-E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sSup>
                            <m:sSup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d>
                                    <m:dPr>
                                      <m:ctrlP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  <m:d>
                                    <m:dPr>
                                      <m:ctrlPr>
                                        <a:rPr lang="es-ES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s-ES" b="0" i="1" smtClean="0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r>
                                        <a:rPr lang="es-E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F9C12C59-35B3-5D45-9FDA-00D786491A3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47080" y="4222232"/>
                <a:ext cx="3421321" cy="756169"/>
              </a:xfrm>
              <a:prstGeom prst="rect">
                <a:avLst/>
              </a:prstGeom>
              <a:blipFill>
                <a:blip r:embed="rId7"/>
                <a:stretch>
                  <a:fillRect l="-1107" t="-116393" b="-17541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5">
            <a:extLst>
              <a:ext uri="{FF2B5EF4-FFF2-40B4-BE49-F238E27FC236}">
                <a16:creationId xmlns:a16="http://schemas.microsoft.com/office/drawing/2014/main" id="{B2E78DDA-6B04-6D45-8C80-9DCB3EA025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200150"/>
            <a:ext cx="7186613" cy="444976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6" name="Text Box 6">
            <a:extLst>
              <a:ext uri="{FF2B5EF4-FFF2-40B4-BE49-F238E27FC236}">
                <a16:creationId xmlns:a16="http://schemas.microsoft.com/office/drawing/2014/main" id="{C0BC86CE-477D-0F4F-A9C6-2D7BCC1281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5734307"/>
            <a:ext cx="7186613" cy="890588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Aft>
                <a:spcPts val="600"/>
              </a:spcAft>
            </a:pPr>
            <a:r>
              <a:rPr lang="es-ES" altLang="es-ES" sz="1300">
                <a:solidFill>
                  <a:srgbClr val="FFFFFF"/>
                </a:solidFill>
              </a:rPr>
              <a:t>Tipo de interés: 5%</a:t>
            </a:r>
          </a:p>
        </p:txBody>
      </p:sp>
      <p:sp>
        <p:nvSpPr>
          <p:cNvPr id="33794" name="Rectangle 4">
            <a:extLst>
              <a:ext uri="{FF2B5EF4-FFF2-40B4-BE49-F238E27FC236}">
                <a16:creationId xmlns:a16="http://schemas.microsoft.com/office/drawing/2014/main" id="{7D2CEDDD-D7A0-AF47-9883-F119E815BC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es-E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Riesgo de precio y vida del bono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1 Título">
            <a:extLst>
              <a:ext uri="{FF2B5EF4-FFF2-40B4-BE49-F238E27FC236}">
                <a16:creationId xmlns:a16="http://schemas.microsoft.com/office/drawing/2014/main" id="{F70E08F0-1A24-4749-9133-2C17A025D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2625" y="285751"/>
            <a:ext cx="8229600" cy="1139825"/>
          </a:xfrm>
        </p:spPr>
        <p:txBody>
          <a:bodyPr/>
          <a:lstStyle/>
          <a:p>
            <a:r>
              <a:rPr lang="es-ES" altLang="es-ES"/>
              <a:t>Cartera Inmunizada</a:t>
            </a:r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1F52108B-ABBF-BC4F-9F62-7F78B872A5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grpSp>
        <p:nvGrpSpPr>
          <p:cNvPr id="39940" name="37 Grupo">
            <a:extLst>
              <a:ext uri="{FF2B5EF4-FFF2-40B4-BE49-F238E27FC236}">
                <a16:creationId xmlns:a16="http://schemas.microsoft.com/office/drawing/2014/main" id="{E9136F38-08C2-B448-9DFA-B506CEB75C66}"/>
              </a:ext>
            </a:extLst>
          </p:cNvPr>
          <p:cNvGrpSpPr>
            <a:grpSpLocks/>
          </p:cNvGrpSpPr>
          <p:nvPr/>
        </p:nvGrpSpPr>
        <p:grpSpPr bwMode="auto">
          <a:xfrm>
            <a:off x="2849564" y="1095376"/>
            <a:ext cx="1552575" cy="1476375"/>
            <a:chOff x="1325563" y="1095375"/>
            <a:chExt cx="1552575" cy="1476375"/>
          </a:xfrm>
        </p:grpSpPr>
        <p:cxnSp>
          <p:nvCxnSpPr>
            <p:cNvPr id="4" name="3 Conector recto de flecha">
              <a:extLst>
                <a:ext uri="{FF2B5EF4-FFF2-40B4-BE49-F238E27FC236}">
                  <a16:creationId xmlns:a16="http://schemas.microsoft.com/office/drawing/2014/main" id="{3322C178-F998-9B4C-BF7E-77A4F7EE00F6}"/>
                </a:ext>
              </a:extLst>
            </p:cNvPr>
            <p:cNvCxnSpPr/>
            <p:nvPr/>
          </p:nvCxnSpPr>
          <p:spPr>
            <a:xfrm>
              <a:off x="1325563" y="2214563"/>
              <a:ext cx="1285875" cy="158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8 Conector recto de flecha">
              <a:extLst>
                <a:ext uri="{FF2B5EF4-FFF2-40B4-BE49-F238E27FC236}">
                  <a16:creationId xmlns:a16="http://schemas.microsoft.com/office/drawing/2014/main" id="{2779BD2E-9EC0-8E48-B276-631904EAF3BE}"/>
                </a:ext>
              </a:extLst>
            </p:cNvPr>
            <p:cNvCxnSpPr/>
            <p:nvPr/>
          </p:nvCxnSpPr>
          <p:spPr>
            <a:xfrm rot="5400000" flipH="1" flipV="1">
              <a:off x="1325562" y="2071688"/>
              <a:ext cx="100012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13 Arco">
              <a:extLst>
                <a:ext uri="{FF2B5EF4-FFF2-40B4-BE49-F238E27FC236}">
                  <a16:creationId xmlns:a16="http://schemas.microsoft.com/office/drawing/2014/main" id="{CE4A20BA-5B4B-B54F-846C-388F432D6CA9}"/>
                </a:ext>
              </a:extLst>
            </p:cNvPr>
            <p:cNvSpPr/>
            <p:nvPr/>
          </p:nvSpPr>
          <p:spPr>
            <a:xfrm rot="12672669">
              <a:off x="1412875" y="1917700"/>
              <a:ext cx="1465263" cy="469900"/>
            </a:xfrm>
            <a:prstGeom prst="arc">
              <a:avLst>
                <a:gd name="adj1" fmla="val 12458684"/>
                <a:gd name="adj2" fmla="val 21181343"/>
              </a:avLst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s-ES"/>
            </a:p>
          </p:txBody>
        </p:sp>
        <p:pic>
          <p:nvPicPr>
            <p:cNvPr id="39976" name="Picture 1">
              <a:extLst>
                <a:ext uri="{FF2B5EF4-FFF2-40B4-BE49-F238E27FC236}">
                  <a16:creationId xmlns:a16="http://schemas.microsoft.com/office/drawing/2014/main" id="{1161CC8C-5EB1-3748-B045-CA68C0B6985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8301" y="1095375"/>
              <a:ext cx="647700" cy="333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9941" name="Rectangle 3">
            <a:extLst>
              <a:ext uri="{FF2B5EF4-FFF2-40B4-BE49-F238E27FC236}">
                <a16:creationId xmlns:a16="http://schemas.microsoft.com/office/drawing/2014/main" id="{964BE155-920F-0C4C-A002-10385D92F9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73290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p:grpSp>
        <p:nvGrpSpPr>
          <p:cNvPr id="39942" name="38 Grupo">
            <a:extLst>
              <a:ext uri="{FF2B5EF4-FFF2-40B4-BE49-F238E27FC236}">
                <a16:creationId xmlns:a16="http://schemas.microsoft.com/office/drawing/2014/main" id="{EC761B7E-1A86-DD4B-A2ED-D9EBF1048CE3}"/>
              </a:ext>
            </a:extLst>
          </p:cNvPr>
          <p:cNvGrpSpPr>
            <a:grpSpLocks/>
          </p:cNvGrpSpPr>
          <p:nvPr/>
        </p:nvGrpSpPr>
        <p:grpSpPr bwMode="auto">
          <a:xfrm>
            <a:off x="4937125" y="1071564"/>
            <a:ext cx="1587500" cy="1508125"/>
            <a:chOff x="3413125" y="1071563"/>
            <a:chExt cx="1587500" cy="1508125"/>
          </a:xfrm>
        </p:grpSpPr>
        <p:cxnSp>
          <p:nvCxnSpPr>
            <p:cNvPr id="20" name="19 Conector recto de flecha">
              <a:extLst>
                <a:ext uri="{FF2B5EF4-FFF2-40B4-BE49-F238E27FC236}">
                  <a16:creationId xmlns:a16="http://schemas.microsoft.com/office/drawing/2014/main" id="{34DDE73C-B3EE-9347-BCD6-05AFD34C789D}"/>
                </a:ext>
              </a:extLst>
            </p:cNvPr>
            <p:cNvCxnSpPr/>
            <p:nvPr/>
          </p:nvCxnSpPr>
          <p:spPr>
            <a:xfrm>
              <a:off x="3714750" y="2220913"/>
              <a:ext cx="1285875" cy="158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20 Conector recto de flecha">
              <a:extLst>
                <a:ext uri="{FF2B5EF4-FFF2-40B4-BE49-F238E27FC236}">
                  <a16:creationId xmlns:a16="http://schemas.microsoft.com/office/drawing/2014/main" id="{DDAD86C3-95D7-B246-8A58-999B137790E2}"/>
                </a:ext>
              </a:extLst>
            </p:cNvPr>
            <p:cNvCxnSpPr/>
            <p:nvPr/>
          </p:nvCxnSpPr>
          <p:spPr>
            <a:xfrm rot="5400000" flipH="1" flipV="1">
              <a:off x="3713162" y="2078038"/>
              <a:ext cx="1001713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21 Arco">
              <a:extLst>
                <a:ext uri="{FF2B5EF4-FFF2-40B4-BE49-F238E27FC236}">
                  <a16:creationId xmlns:a16="http://schemas.microsoft.com/office/drawing/2014/main" id="{CAF52C7E-3B4A-8949-AA7F-49E389415486}"/>
                </a:ext>
              </a:extLst>
            </p:cNvPr>
            <p:cNvSpPr/>
            <p:nvPr/>
          </p:nvSpPr>
          <p:spPr>
            <a:xfrm rot="8492660">
              <a:off x="3413125" y="1768475"/>
              <a:ext cx="1463675" cy="469900"/>
            </a:xfrm>
            <a:prstGeom prst="arc">
              <a:avLst>
                <a:gd name="adj1" fmla="val 12458684"/>
                <a:gd name="adj2" fmla="val 21181343"/>
              </a:avLst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s-ES"/>
            </a:p>
          </p:txBody>
        </p:sp>
        <p:pic>
          <p:nvPicPr>
            <p:cNvPr id="39972" name="Picture 1">
              <a:extLst>
                <a:ext uri="{FF2B5EF4-FFF2-40B4-BE49-F238E27FC236}">
                  <a16:creationId xmlns:a16="http://schemas.microsoft.com/office/drawing/2014/main" id="{521BA34B-CFBA-914F-B6D3-9D4B3E9725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1071563"/>
              <a:ext cx="647700" cy="333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9943" name="39 Grupo">
            <a:extLst>
              <a:ext uri="{FF2B5EF4-FFF2-40B4-BE49-F238E27FC236}">
                <a16:creationId xmlns:a16="http://schemas.microsoft.com/office/drawing/2014/main" id="{CB634B3B-6C0B-8E4F-BB43-57298CCB2797}"/>
              </a:ext>
            </a:extLst>
          </p:cNvPr>
          <p:cNvGrpSpPr>
            <a:grpSpLocks/>
          </p:cNvGrpSpPr>
          <p:nvPr/>
        </p:nvGrpSpPr>
        <p:grpSpPr bwMode="auto">
          <a:xfrm>
            <a:off x="7564438" y="1095376"/>
            <a:ext cx="1376362" cy="1476375"/>
            <a:chOff x="6040438" y="1095375"/>
            <a:chExt cx="1376362" cy="1476375"/>
          </a:xfrm>
        </p:grpSpPr>
        <p:cxnSp>
          <p:nvCxnSpPr>
            <p:cNvPr id="23" name="22 Conector recto de flecha">
              <a:extLst>
                <a:ext uri="{FF2B5EF4-FFF2-40B4-BE49-F238E27FC236}">
                  <a16:creationId xmlns:a16="http://schemas.microsoft.com/office/drawing/2014/main" id="{D3BC08AD-49C6-DC45-A77E-411B7C25E4DD}"/>
                </a:ext>
              </a:extLst>
            </p:cNvPr>
            <p:cNvCxnSpPr/>
            <p:nvPr/>
          </p:nvCxnSpPr>
          <p:spPr>
            <a:xfrm>
              <a:off x="6040438" y="2214563"/>
              <a:ext cx="1285875" cy="158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23 Conector recto de flecha">
              <a:extLst>
                <a:ext uri="{FF2B5EF4-FFF2-40B4-BE49-F238E27FC236}">
                  <a16:creationId xmlns:a16="http://schemas.microsoft.com/office/drawing/2014/main" id="{B44D5D9F-AC90-5547-B873-B9504458E042}"/>
                </a:ext>
              </a:extLst>
            </p:cNvPr>
            <p:cNvCxnSpPr/>
            <p:nvPr/>
          </p:nvCxnSpPr>
          <p:spPr>
            <a:xfrm rot="5400000" flipH="1" flipV="1">
              <a:off x="6040437" y="2071688"/>
              <a:ext cx="100012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24 Arco">
              <a:extLst>
                <a:ext uri="{FF2B5EF4-FFF2-40B4-BE49-F238E27FC236}">
                  <a16:creationId xmlns:a16="http://schemas.microsoft.com/office/drawing/2014/main" id="{10969A7C-3B0C-CC41-AF1D-E80C9FC4FD2D}"/>
                </a:ext>
              </a:extLst>
            </p:cNvPr>
            <p:cNvSpPr/>
            <p:nvPr/>
          </p:nvSpPr>
          <p:spPr>
            <a:xfrm rot="10591522">
              <a:off x="6053138" y="1755775"/>
              <a:ext cx="1363662" cy="466725"/>
            </a:xfrm>
            <a:prstGeom prst="arc">
              <a:avLst>
                <a:gd name="adj1" fmla="val 11549722"/>
                <a:gd name="adj2" fmla="val 66796"/>
              </a:avLst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s-ES"/>
            </a:p>
          </p:txBody>
        </p:sp>
        <p:pic>
          <p:nvPicPr>
            <p:cNvPr id="39968" name="Picture 1">
              <a:extLst>
                <a:ext uri="{FF2B5EF4-FFF2-40B4-BE49-F238E27FC236}">
                  <a16:creationId xmlns:a16="http://schemas.microsoft.com/office/drawing/2014/main" id="{F897031D-0CA9-934A-8020-1F73418F97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6500" y="1095375"/>
              <a:ext cx="647700" cy="333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9944" name="Rectangle 5">
            <a:extLst>
              <a:ext uri="{FF2B5EF4-FFF2-40B4-BE49-F238E27FC236}">
                <a16:creationId xmlns:a16="http://schemas.microsoft.com/office/drawing/2014/main" id="{8B3CB5B3-759B-C04F-8776-D0B642FCED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pic>
        <p:nvPicPr>
          <p:cNvPr id="39945" name="Picture 4">
            <a:extLst>
              <a:ext uri="{FF2B5EF4-FFF2-40B4-BE49-F238E27FC236}">
                <a16:creationId xmlns:a16="http://schemas.microsoft.com/office/drawing/2014/main" id="{4DCE0F17-03E8-6E4B-9221-BAEC5CAAF4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189" y="2143126"/>
            <a:ext cx="85725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6" name="Rectangle 6">
            <a:extLst>
              <a:ext uri="{FF2B5EF4-FFF2-40B4-BE49-F238E27FC236}">
                <a16:creationId xmlns:a16="http://schemas.microsoft.com/office/drawing/2014/main" id="{02203920-9DBA-7240-89EC-D2B014EAC6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73290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p:pic>
        <p:nvPicPr>
          <p:cNvPr id="39947" name="Picture 4">
            <a:extLst>
              <a:ext uri="{FF2B5EF4-FFF2-40B4-BE49-F238E27FC236}">
                <a16:creationId xmlns:a16="http://schemas.microsoft.com/office/drawing/2014/main" id="{0E1E6C5A-88DE-5C4C-9B2A-DC6812E65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776" y="2143126"/>
            <a:ext cx="85725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8" name="Picture 4">
            <a:extLst>
              <a:ext uri="{FF2B5EF4-FFF2-40B4-BE49-F238E27FC236}">
                <a16:creationId xmlns:a16="http://schemas.microsoft.com/office/drawing/2014/main" id="{86AFF69A-6F12-6B49-A109-4BB8D6550E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7776" y="2143126"/>
            <a:ext cx="85725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949" name="Picture 11">
            <a:extLst>
              <a:ext uri="{FF2B5EF4-FFF2-40B4-BE49-F238E27FC236}">
                <a16:creationId xmlns:a16="http://schemas.microsoft.com/office/drawing/2014/main" id="{6A2DEF52-7BF7-614B-8A24-A4D4293CCE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1" y="3071813"/>
            <a:ext cx="1108075" cy="7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54" name="Rectangle 13">
            <a:extLst>
              <a:ext uri="{FF2B5EF4-FFF2-40B4-BE49-F238E27FC236}">
                <a16:creationId xmlns:a16="http://schemas.microsoft.com/office/drawing/2014/main" id="{5FF375F6-1A65-E64F-B2AE-DE3C6F8420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43934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sp>
        <p:nvSpPr>
          <p:cNvPr id="39955" name="Rectangle 14">
            <a:extLst>
              <a:ext uri="{FF2B5EF4-FFF2-40B4-BE49-F238E27FC236}">
                <a16:creationId xmlns:a16="http://schemas.microsoft.com/office/drawing/2014/main" id="{FE5CFE4B-BE99-4B47-B621-B1EA057A05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73290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p:sp>
        <p:nvSpPr>
          <p:cNvPr id="39956" name="Rectangle 15">
            <a:extLst>
              <a:ext uri="{FF2B5EF4-FFF2-40B4-BE49-F238E27FC236}">
                <a16:creationId xmlns:a16="http://schemas.microsoft.com/office/drawing/2014/main" id="{1FA33A58-644C-2B4C-88A8-0A729619E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126630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p:sp>
        <p:nvSpPr>
          <p:cNvPr id="39957" name="Rectangle 16">
            <a:extLst>
              <a:ext uri="{FF2B5EF4-FFF2-40B4-BE49-F238E27FC236}">
                <a16:creationId xmlns:a16="http://schemas.microsoft.com/office/drawing/2014/main" id="{BB7C571C-0470-C548-827F-6EDD6537E3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191400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p:sp>
        <p:nvSpPr>
          <p:cNvPr id="39958" name="Rectangle 17">
            <a:extLst>
              <a:ext uri="{FF2B5EF4-FFF2-40B4-BE49-F238E27FC236}">
                <a16:creationId xmlns:a16="http://schemas.microsoft.com/office/drawing/2014/main" id="{77BEE556-3C6E-F043-9DB9-82F6FC90D3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256170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p:sp>
        <p:nvSpPr>
          <p:cNvPr id="39959" name="Rectangle 18">
            <a:extLst>
              <a:ext uri="{FF2B5EF4-FFF2-40B4-BE49-F238E27FC236}">
                <a16:creationId xmlns:a16="http://schemas.microsoft.com/office/drawing/2014/main" id="{1E31E36B-E016-4B44-B181-139C0DEC98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320940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p:sp>
        <p:nvSpPr>
          <p:cNvPr id="39960" name="Rectangle 19">
            <a:extLst>
              <a:ext uri="{FF2B5EF4-FFF2-40B4-BE49-F238E27FC236}">
                <a16:creationId xmlns:a16="http://schemas.microsoft.com/office/drawing/2014/main" id="{39A81F3E-46F3-B54B-BFC8-2CFAB79CE8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1" y="3761859"/>
            <a:ext cx="18473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endParaRPr lang="es-ES" altLang="es-ES"/>
          </a:p>
        </p:txBody>
      </p:sp>
      <p:sp>
        <p:nvSpPr>
          <p:cNvPr id="49" name="48 Flecha derecha">
            <a:extLst>
              <a:ext uri="{FF2B5EF4-FFF2-40B4-BE49-F238E27FC236}">
                <a16:creationId xmlns:a16="http://schemas.microsoft.com/office/drawing/2014/main" id="{F00BA053-12DD-CC4D-8A46-58FC650983C3}"/>
              </a:ext>
            </a:extLst>
          </p:cNvPr>
          <p:cNvSpPr/>
          <p:nvPr/>
        </p:nvSpPr>
        <p:spPr>
          <a:xfrm>
            <a:off x="3667126" y="3429001"/>
            <a:ext cx="214313" cy="2143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50" name="49 Flecha derecha">
            <a:extLst>
              <a:ext uri="{FF2B5EF4-FFF2-40B4-BE49-F238E27FC236}">
                <a16:creationId xmlns:a16="http://schemas.microsoft.com/office/drawing/2014/main" id="{9FE2270D-FF2B-F64F-99CF-C2208C6438E5}"/>
              </a:ext>
            </a:extLst>
          </p:cNvPr>
          <p:cNvSpPr/>
          <p:nvPr/>
        </p:nvSpPr>
        <p:spPr>
          <a:xfrm>
            <a:off x="8810626" y="3429001"/>
            <a:ext cx="214313" cy="2143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51" name="50 Flecha derecha">
            <a:extLst>
              <a:ext uri="{FF2B5EF4-FFF2-40B4-BE49-F238E27FC236}">
                <a16:creationId xmlns:a16="http://schemas.microsoft.com/office/drawing/2014/main" id="{A6B7958D-F876-2845-AF34-78AE488EF0E6}"/>
              </a:ext>
            </a:extLst>
          </p:cNvPr>
          <p:cNvSpPr/>
          <p:nvPr/>
        </p:nvSpPr>
        <p:spPr>
          <a:xfrm>
            <a:off x="1952626" y="4500563"/>
            <a:ext cx="214313" cy="214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p:sp>
        <p:nvSpPr>
          <p:cNvPr id="52" name="51 Flecha derecha">
            <a:extLst>
              <a:ext uri="{FF2B5EF4-FFF2-40B4-BE49-F238E27FC236}">
                <a16:creationId xmlns:a16="http://schemas.microsoft.com/office/drawing/2014/main" id="{A388E789-247D-BF49-861A-1E31C7D2C20A}"/>
              </a:ext>
            </a:extLst>
          </p:cNvPr>
          <p:cNvSpPr/>
          <p:nvPr/>
        </p:nvSpPr>
        <p:spPr>
          <a:xfrm>
            <a:off x="5953126" y="4500563"/>
            <a:ext cx="214313" cy="214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s-E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CuadroTexto 40">
                <a:extLst>
                  <a:ext uri="{FF2B5EF4-FFF2-40B4-BE49-F238E27FC236}">
                    <a16:creationId xmlns:a16="http://schemas.microsoft.com/office/drawing/2014/main" id="{0BFBBAFE-DACF-164C-B653-AB494672A6D0}"/>
                  </a:ext>
                </a:extLst>
              </p:cNvPr>
              <p:cNvSpPr txBox="1"/>
              <p:nvPr/>
            </p:nvSpPr>
            <p:spPr>
              <a:xfrm>
                <a:off x="4035521" y="3228456"/>
                <a:ext cx="4466992" cy="7561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s-E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Sup>
                            <m:sSubSupPr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b>
                            <m:sup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  <m:d>
                            <m:dPr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</m:d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s-ES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s-E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b>
                            <m:sSub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sSup>
                            <m:sSup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sSup>
                            <m:sSupPr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</m:d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41" name="CuadroTexto 40">
                <a:extLst>
                  <a:ext uri="{FF2B5EF4-FFF2-40B4-BE49-F238E27FC236}">
                    <a16:creationId xmlns:a16="http://schemas.microsoft.com/office/drawing/2014/main" id="{0BFBBAFE-DACF-164C-B653-AB494672A6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5521" y="3228456"/>
                <a:ext cx="4466992" cy="756169"/>
              </a:xfrm>
              <a:prstGeom prst="rect">
                <a:avLst/>
              </a:prstGeom>
              <a:blipFill>
                <a:blip r:embed="rId6"/>
                <a:stretch>
                  <a:fillRect l="-567" t="-120000" b="-18000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2" name="CuadroTexto 41">
                <a:extLst>
                  <a:ext uri="{FF2B5EF4-FFF2-40B4-BE49-F238E27FC236}">
                    <a16:creationId xmlns:a16="http://schemas.microsoft.com/office/drawing/2014/main" id="{835A1263-C85B-BA45-92A2-92DCFC73C239}"/>
                  </a:ext>
                </a:extLst>
              </p:cNvPr>
              <p:cNvSpPr txBox="1"/>
              <p:nvPr/>
            </p:nvSpPr>
            <p:spPr>
              <a:xfrm>
                <a:off x="2483124" y="4217989"/>
                <a:ext cx="2755626" cy="7561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s-E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sSub>
                            <m:sSub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sSup>
                            <m:sSup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e>
                      </m:nary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42" name="CuadroTexto 41">
                <a:extLst>
                  <a:ext uri="{FF2B5EF4-FFF2-40B4-BE49-F238E27FC236}">
                    <a16:creationId xmlns:a16="http://schemas.microsoft.com/office/drawing/2014/main" id="{835A1263-C85B-BA45-92A2-92DCFC73C2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124" y="4217989"/>
                <a:ext cx="2755626" cy="756169"/>
              </a:xfrm>
              <a:prstGeom prst="rect">
                <a:avLst/>
              </a:prstGeom>
              <a:blipFill>
                <a:blip r:embed="rId7"/>
                <a:stretch>
                  <a:fillRect l="-29817" t="-118333" r="-1376" b="-18000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3" name="CuadroTexto 42">
                <a:extLst>
                  <a:ext uri="{FF2B5EF4-FFF2-40B4-BE49-F238E27FC236}">
                    <a16:creationId xmlns:a16="http://schemas.microsoft.com/office/drawing/2014/main" id="{F9CB9E13-7CFD-2C44-9605-A704B4F833E0}"/>
                  </a:ext>
                </a:extLst>
              </p:cNvPr>
              <p:cNvSpPr txBox="1"/>
              <p:nvPr/>
            </p:nvSpPr>
            <p:spPr>
              <a:xfrm>
                <a:off x="6601063" y="4131191"/>
                <a:ext cx="3802900" cy="75616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s-E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s-ES" i="1">
                              <a:latin typeface="Cambria Math" panose="02040503050406030204" pitchFamily="18" charset="0"/>
                            </a:rPr>
                            <m:t>𝑇</m:t>
                          </m:r>
                          <m:sSub>
                            <m:sSub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  <m:sSup>
                            <m:sSup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p>
                          </m:sSup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s-E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sSub>
                                <m:sSub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43" name="CuadroTexto 42">
                <a:extLst>
                  <a:ext uri="{FF2B5EF4-FFF2-40B4-BE49-F238E27FC236}">
                    <a16:creationId xmlns:a16="http://schemas.microsoft.com/office/drawing/2014/main" id="{F9CB9E13-7CFD-2C44-9605-A704B4F833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1063" y="4131191"/>
                <a:ext cx="3802900" cy="756169"/>
              </a:xfrm>
              <a:prstGeom prst="rect">
                <a:avLst/>
              </a:prstGeom>
              <a:blipFill>
                <a:blip r:embed="rId8"/>
                <a:stretch>
                  <a:fillRect l="-21262" t="-120000" b="-18000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CuadroTexto 43">
                <a:extLst>
                  <a:ext uri="{FF2B5EF4-FFF2-40B4-BE49-F238E27FC236}">
                    <a16:creationId xmlns:a16="http://schemas.microsoft.com/office/drawing/2014/main" id="{24F18EBB-F109-104F-94D2-672C96141FC8}"/>
                  </a:ext>
                </a:extLst>
              </p:cNvPr>
              <p:cNvSpPr txBox="1"/>
              <p:nvPr/>
            </p:nvSpPr>
            <p:spPr>
              <a:xfrm>
                <a:off x="4417850" y="5230813"/>
                <a:ext cx="5866734" cy="61516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s-E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sSub>
                                <m:sSub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s-E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  <m:f>
                        <m:fPr>
                          <m:ctrlPr>
                            <a:rPr lang="es-E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s-ES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s-E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s-ES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  <m:sup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num>
                        <m:den>
                          <m:sSup>
                            <m:sSupPr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1+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e>
                              </m:d>
                            </m:e>
                            <m:sup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s-E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sSub>
                                <m:sSub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ctrlPr>
                                <a:rPr lang="es-E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s-ES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s-E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</m:e>
                                <m:sub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s-E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1+</m:t>
                                      </m:r>
                                      <m:r>
                                        <a:rPr lang="es-E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E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nary>
                        </m:den>
                      </m:f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𝐷</m:t>
                      </m:r>
                    </m:oMath>
                  </m:oMathPara>
                </a14:m>
                <a:endParaRPr lang="es-ES" dirty="0"/>
              </a:p>
            </p:txBody>
          </p:sp>
        </mc:Choice>
        <mc:Fallback xmlns="">
          <p:sp>
            <p:nvSpPr>
              <p:cNvPr id="44" name="CuadroTexto 43">
                <a:extLst>
                  <a:ext uri="{FF2B5EF4-FFF2-40B4-BE49-F238E27FC236}">
                    <a16:creationId xmlns:a16="http://schemas.microsoft.com/office/drawing/2014/main" id="{24F18EBB-F109-104F-94D2-672C96141FC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17850" y="5230813"/>
                <a:ext cx="5866734" cy="615168"/>
              </a:xfrm>
              <a:prstGeom prst="rect">
                <a:avLst/>
              </a:prstGeom>
              <a:blipFill>
                <a:blip r:embed="rId9"/>
                <a:stretch>
                  <a:fillRect t="-72000" b="-106000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1 Título">
            <a:extLst>
              <a:ext uri="{FF2B5EF4-FFF2-40B4-BE49-F238E27FC236}">
                <a16:creationId xmlns:a16="http://schemas.microsoft.com/office/drawing/2014/main" id="{605A3541-2A08-6742-824E-6460374A3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s-ES"/>
              <a:t>Ejemplo.</a:t>
            </a:r>
          </a:p>
        </p:txBody>
      </p:sp>
      <p:sp>
        <p:nvSpPr>
          <p:cNvPr id="40963" name="2 CuadroTexto">
            <a:extLst>
              <a:ext uri="{FF2B5EF4-FFF2-40B4-BE49-F238E27FC236}">
                <a16:creationId xmlns:a16="http://schemas.microsoft.com/office/drawing/2014/main" id="{8F23892D-5FF2-074C-9192-208CE7998B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52625" y="1214438"/>
            <a:ext cx="758348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Un inversor desea crear una cartera de renta fija que le permita obtener </a:t>
            </a:r>
          </a:p>
          <a:p>
            <a:pPr eaLnBrk="1" hangingPunct="1"/>
            <a:r>
              <a:rPr lang="es-ES" altLang="es-ES"/>
              <a:t>1.000.000 € dentro de 4 años</a:t>
            </a:r>
          </a:p>
        </p:txBody>
      </p:sp>
      <p:pic>
        <p:nvPicPr>
          <p:cNvPr id="40964" name="Picture 2">
            <a:extLst>
              <a:ext uri="{FF2B5EF4-FFF2-40B4-BE49-F238E27FC236}">
                <a16:creationId xmlns:a16="http://schemas.microsoft.com/office/drawing/2014/main" id="{3792CCA8-DFDA-CD4C-ADD7-8383A3AD6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25" y="2357439"/>
            <a:ext cx="5092700" cy="150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6" name="Picture 4">
            <a:extLst>
              <a:ext uri="{FF2B5EF4-FFF2-40B4-BE49-F238E27FC236}">
                <a16:creationId xmlns:a16="http://schemas.microsoft.com/office/drawing/2014/main" id="{86A22A5C-44A5-0D4E-B55D-13786A841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1" y="642939"/>
            <a:ext cx="5572125" cy="578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1987" name="5 Grupo">
            <a:extLst>
              <a:ext uri="{FF2B5EF4-FFF2-40B4-BE49-F238E27FC236}">
                <a16:creationId xmlns:a16="http://schemas.microsoft.com/office/drawing/2014/main" id="{4E242563-F8C7-6746-9726-BB5562EA4543}"/>
              </a:ext>
            </a:extLst>
          </p:cNvPr>
          <p:cNvGrpSpPr>
            <a:grpSpLocks/>
          </p:cNvGrpSpPr>
          <p:nvPr/>
        </p:nvGrpSpPr>
        <p:grpSpPr bwMode="auto">
          <a:xfrm>
            <a:off x="8239126" y="928689"/>
            <a:ext cx="1552575" cy="1476375"/>
            <a:chOff x="1325563" y="1095375"/>
            <a:chExt cx="1552575" cy="1476375"/>
          </a:xfrm>
        </p:grpSpPr>
        <p:cxnSp>
          <p:nvCxnSpPr>
            <p:cNvPr id="7" name="6 Conector recto de flecha">
              <a:extLst>
                <a:ext uri="{FF2B5EF4-FFF2-40B4-BE49-F238E27FC236}">
                  <a16:creationId xmlns:a16="http://schemas.microsoft.com/office/drawing/2014/main" id="{12F1C431-9808-BA4A-B206-DA7429408DF7}"/>
                </a:ext>
              </a:extLst>
            </p:cNvPr>
            <p:cNvCxnSpPr/>
            <p:nvPr/>
          </p:nvCxnSpPr>
          <p:spPr>
            <a:xfrm>
              <a:off x="1325563" y="2214562"/>
              <a:ext cx="1285875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7 Conector recto de flecha">
              <a:extLst>
                <a:ext uri="{FF2B5EF4-FFF2-40B4-BE49-F238E27FC236}">
                  <a16:creationId xmlns:a16="http://schemas.microsoft.com/office/drawing/2014/main" id="{F6457EB2-8F2F-BC49-9FED-1486B364DC1D}"/>
                </a:ext>
              </a:extLst>
            </p:cNvPr>
            <p:cNvCxnSpPr/>
            <p:nvPr/>
          </p:nvCxnSpPr>
          <p:spPr>
            <a:xfrm rot="5400000" flipH="1" flipV="1">
              <a:off x="1325563" y="2071688"/>
              <a:ext cx="1000125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8 Arco">
              <a:extLst>
                <a:ext uri="{FF2B5EF4-FFF2-40B4-BE49-F238E27FC236}">
                  <a16:creationId xmlns:a16="http://schemas.microsoft.com/office/drawing/2014/main" id="{E0588C8C-FFDD-534F-A214-FF3153566BC1}"/>
                </a:ext>
              </a:extLst>
            </p:cNvPr>
            <p:cNvSpPr/>
            <p:nvPr/>
          </p:nvSpPr>
          <p:spPr>
            <a:xfrm rot="12672669">
              <a:off x="1412876" y="1917700"/>
              <a:ext cx="1465262" cy="469900"/>
            </a:xfrm>
            <a:prstGeom prst="arc">
              <a:avLst>
                <a:gd name="adj1" fmla="val 12458684"/>
                <a:gd name="adj2" fmla="val 21181343"/>
              </a:avLst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s-ES"/>
            </a:p>
          </p:txBody>
        </p:sp>
        <p:pic>
          <p:nvPicPr>
            <p:cNvPr id="41996" name="Picture 1">
              <a:extLst>
                <a:ext uri="{FF2B5EF4-FFF2-40B4-BE49-F238E27FC236}">
                  <a16:creationId xmlns:a16="http://schemas.microsoft.com/office/drawing/2014/main" id="{8CDE6756-E910-FD46-BA11-51CB735BC8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8301" y="1095375"/>
              <a:ext cx="647700" cy="333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988" name="10 Grupo">
            <a:extLst>
              <a:ext uri="{FF2B5EF4-FFF2-40B4-BE49-F238E27FC236}">
                <a16:creationId xmlns:a16="http://schemas.microsoft.com/office/drawing/2014/main" id="{2181F3E5-2F5D-C14B-BE57-90C8AF271D33}"/>
              </a:ext>
            </a:extLst>
          </p:cNvPr>
          <p:cNvGrpSpPr>
            <a:grpSpLocks/>
          </p:cNvGrpSpPr>
          <p:nvPr/>
        </p:nvGrpSpPr>
        <p:grpSpPr bwMode="auto">
          <a:xfrm>
            <a:off x="8167688" y="4572001"/>
            <a:ext cx="1587500" cy="1508125"/>
            <a:chOff x="3413125" y="1071563"/>
            <a:chExt cx="1587500" cy="1508125"/>
          </a:xfrm>
        </p:grpSpPr>
        <p:cxnSp>
          <p:nvCxnSpPr>
            <p:cNvPr id="12" name="11 Conector recto de flecha">
              <a:extLst>
                <a:ext uri="{FF2B5EF4-FFF2-40B4-BE49-F238E27FC236}">
                  <a16:creationId xmlns:a16="http://schemas.microsoft.com/office/drawing/2014/main" id="{5E9DE707-5B6A-B040-946B-733C623C67A3}"/>
                </a:ext>
              </a:extLst>
            </p:cNvPr>
            <p:cNvCxnSpPr/>
            <p:nvPr/>
          </p:nvCxnSpPr>
          <p:spPr>
            <a:xfrm>
              <a:off x="3714750" y="2220913"/>
              <a:ext cx="1285875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12 Conector recto de flecha">
              <a:extLst>
                <a:ext uri="{FF2B5EF4-FFF2-40B4-BE49-F238E27FC236}">
                  <a16:creationId xmlns:a16="http://schemas.microsoft.com/office/drawing/2014/main" id="{50AB4F44-0F21-3744-AC70-49B001084F2F}"/>
                </a:ext>
              </a:extLst>
            </p:cNvPr>
            <p:cNvCxnSpPr/>
            <p:nvPr/>
          </p:nvCxnSpPr>
          <p:spPr>
            <a:xfrm rot="5400000" flipH="1" flipV="1">
              <a:off x="3713163" y="2078038"/>
              <a:ext cx="1001712" cy="158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13 Arco">
              <a:extLst>
                <a:ext uri="{FF2B5EF4-FFF2-40B4-BE49-F238E27FC236}">
                  <a16:creationId xmlns:a16="http://schemas.microsoft.com/office/drawing/2014/main" id="{AD388389-7D6F-F740-8B2A-EFE13A30FB4F}"/>
                </a:ext>
              </a:extLst>
            </p:cNvPr>
            <p:cNvSpPr/>
            <p:nvPr/>
          </p:nvSpPr>
          <p:spPr>
            <a:xfrm rot="8492660">
              <a:off x="3413125" y="1768476"/>
              <a:ext cx="1463675" cy="469900"/>
            </a:xfrm>
            <a:prstGeom prst="arc">
              <a:avLst>
                <a:gd name="adj1" fmla="val 12458684"/>
                <a:gd name="adj2" fmla="val 21181343"/>
              </a:avLst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es-ES"/>
            </a:p>
          </p:txBody>
        </p:sp>
        <p:pic>
          <p:nvPicPr>
            <p:cNvPr id="41992" name="Picture 1">
              <a:extLst>
                <a:ext uri="{FF2B5EF4-FFF2-40B4-BE49-F238E27FC236}">
                  <a16:creationId xmlns:a16="http://schemas.microsoft.com/office/drawing/2014/main" id="{D086C163-48F9-7A43-9A0B-5816B07735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5738" y="1071563"/>
              <a:ext cx="647700" cy="3333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5" name="Rectangle 4">
            <a:extLst>
              <a:ext uri="{FF2B5EF4-FFF2-40B4-BE49-F238E27FC236}">
                <a16:creationId xmlns:a16="http://schemas.microsoft.com/office/drawing/2014/main" id="{D19DD756-E969-D546-98A3-CBC0739EBF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/>
              <a:t>La duración de un bono.</a:t>
            </a:r>
          </a:p>
        </p:txBody>
      </p:sp>
      <p:graphicFrame>
        <p:nvGraphicFramePr>
          <p:cNvPr id="15362" name="Object 5">
            <a:extLst>
              <a:ext uri="{FF2B5EF4-FFF2-40B4-BE49-F238E27FC236}">
                <a16:creationId xmlns:a16="http://schemas.microsoft.com/office/drawing/2014/main" id="{3B4E1564-6CEA-C947-A554-F567EBDD941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76513" y="1428751"/>
          <a:ext cx="7326312" cy="222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82804000" imgH="25158700" progId="Equation.3">
                  <p:embed/>
                </p:oleObj>
              </mc:Choice>
              <mc:Fallback>
                <p:oleObj name="Ecuación" r:id="rId3" imgW="82804000" imgH="25158700" progId="Equation.3">
                  <p:embed/>
                  <p:pic>
                    <p:nvPicPr>
                      <p:cNvPr id="15362" name="Object 5">
                        <a:extLst>
                          <a:ext uri="{FF2B5EF4-FFF2-40B4-BE49-F238E27FC236}">
                            <a16:creationId xmlns:a16="http://schemas.microsoft.com/office/drawing/2014/main" id="{3B4E1564-6CEA-C947-A554-F567EBDD941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6513" y="1428751"/>
                        <a:ext cx="7326312" cy="22272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3" name="Object 6">
            <a:extLst>
              <a:ext uri="{FF2B5EF4-FFF2-40B4-BE49-F238E27FC236}">
                <a16:creationId xmlns:a16="http://schemas.microsoft.com/office/drawing/2014/main" id="{34D5C7F9-1060-D14D-8215-321091C56CF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24114" y="4581525"/>
          <a:ext cx="2232025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5" imgW="23114000" imgH="14338300" progId="Equation.3">
                  <p:embed/>
                </p:oleObj>
              </mc:Choice>
              <mc:Fallback>
                <p:oleObj name="Ecuación" r:id="rId5" imgW="23114000" imgH="14338300" progId="Equation.3">
                  <p:embed/>
                  <p:pic>
                    <p:nvPicPr>
                      <p:cNvPr id="15363" name="Object 6">
                        <a:extLst>
                          <a:ext uri="{FF2B5EF4-FFF2-40B4-BE49-F238E27FC236}">
                            <a16:creationId xmlns:a16="http://schemas.microsoft.com/office/drawing/2014/main" id="{34D5C7F9-1060-D14D-8215-321091C56CFC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24114" y="4581525"/>
                        <a:ext cx="2232025" cy="1384300"/>
                      </a:xfrm>
                      <a:prstGeom prst="rect">
                        <a:avLst/>
                      </a:prstGeom>
                      <a:noFill/>
                      <a:ln w="38100" cmpd="dbl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366" name="Text Box 7">
            <a:extLst>
              <a:ext uri="{FF2B5EF4-FFF2-40B4-BE49-F238E27FC236}">
                <a16:creationId xmlns:a16="http://schemas.microsoft.com/office/drawing/2014/main" id="{BB2D1A50-8E38-054E-A66C-D209BA9F1E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5188" y="4076701"/>
            <a:ext cx="3257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 b="1"/>
              <a:t>Definimos como DURACIÓN</a:t>
            </a:r>
          </a:p>
        </p:txBody>
      </p:sp>
      <p:sp>
        <p:nvSpPr>
          <p:cNvPr id="15367" name="Text Box 8">
            <a:extLst>
              <a:ext uri="{FF2B5EF4-FFF2-40B4-BE49-F238E27FC236}">
                <a16:creationId xmlns:a16="http://schemas.microsoft.com/office/drawing/2014/main" id="{A3323AF5-C57C-764B-AA9A-49542C8C21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67438" y="4005263"/>
            <a:ext cx="32575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 b="1"/>
              <a:t>Definimos como DURACIÓN</a:t>
            </a:r>
          </a:p>
          <a:p>
            <a:pPr eaLnBrk="1" hangingPunct="1"/>
            <a:r>
              <a:rPr lang="es-ES" altLang="es-ES" b="1"/>
              <a:t>MODIFICADA</a:t>
            </a:r>
          </a:p>
        </p:txBody>
      </p:sp>
      <p:graphicFrame>
        <p:nvGraphicFramePr>
          <p:cNvPr id="15364" name="Object 9">
            <a:extLst>
              <a:ext uri="{FF2B5EF4-FFF2-40B4-BE49-F238E27FC236}">
                <a16:creationId xmlns:a16="http://schemas.microsoft.com/office/drawing/2014/main" id="{B1F8C4AE-1BC7-4D4A-AB52-5D961369EE1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59601" y="4797426"/>
          <a:ext cx="1920875" cy="186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7" imgW="19900900" imgH="19304000" progId="Equation.3">
                  <p:embed/>
                </p:oleObj>
              </mc:Choice>
              <mc:Fallback>
                <p:oleObj name="Ecuación" r:id="rId7" imgW="19900900" imgH="19304000" progId="Equation.3">
                  <p:embed/>
                  <p:pic>
                    <p:nvPicPr>
                      <p:cNvPr id="15364" name="Object 9">
                        <a:extLst>
                          <a:ext uri="{FF2B5EF4-FFF2-40B4-BE49-F238E27FC236}">
                            <a16:creationId xmlns:a16="http://schemas.microsoft.com/office/drawing/2014/main" id="{B1F8C4AE-1BC7-4D4A-AB52-5D961369EE1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59601" y="4797426"/>
                        <a:ext cx="1920875" cy="186531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38100" cmpd="dbl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8" name="Rectangle 2">
            <a:extLst>
              <a:ext uri="{FF2B5EF4-FFF2-40B4-BE49-F238E27FC236}">
                <a16:creationId xmlns:a16="http://schemas.microsoft.com/office/drawing/2014/main" id="{900C15BE-99F0-A245-9686-D797A6C6E9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 sz="3800"/>
              <a:t>Ejemplo del cálculo de la duración de un bono</a:t>
            </a:r>
          </a:p>
        </p:txBody>
      </p:sp>
      <p:grpSp>
        <p:nvGrpSpPr>
          <p:cNvPr id="16389" name="Group 25">
            <a:extLst>
              <a:ext uri="{FF2B5EF4-FFF2-40B4-BE49-F238E27FC236}">
                <a16:creationId xmlns:a16="http://schemas.microsoft.com/office/drawing/2014/main" id="{09E0D1ED-02CA-BC40-81D4-9E44FAE10415}"/>
              </a:ext>
            </a:extLst>
          </p:cNvPr>
          <p:cNvGrpSpPr>
            <a:grpSpLocks/>
          </p:cNvGrpSpPr>
          <p:nvPr/>
        </p:nvGrpSpPr>
        <p:grpSpPr bwMode="auto">
          <a:xfrm>
            <a:off x="2351088" y="1404939"/>
            <a:ext cx="5118100" cy="1303337"/>
            <a:chOff x="790" y="822"/>
            <a:chExt cx="3224" cy="821"/>
          </a:xfrm>
        </p:grpSpPr>
        <p:grpSp>
          <p:nvGrpSpPr>
            <p:cNvPr id="16391" name="Group 18">
              <a:extLst>
                <a:ext uri="{FF2B5EF4-FFF2-40B4-BE49-F238E27FC236}">
                  <a16:creationId xmlns:a16="http://schemas.microsoft.com/office/drawing/2014/main" id="{A4CFB076-12F5-C548-AC34-5E9669189E1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90" y="1162"/>
              <a:ext cx="2921" cy="481"/>
              <a:chOff x="790" y="1162"/>
              <a:chExt cx="2921" cy="481"/>
            </a:xfrm>
          </p:grpSpPr>
          <p:sp>
            <p:nvSpPr>
              <p:cNvPr id="16397" name="Line 4">
                <a:extLst>
                  <a:ext uri="{FF2B5EF4-FFF2-40B4-BE49-F238E27FC236}">
                    <a16:creationId xmlns:a16="http://schemas.microsoft.com/office/drawing/2014/main" id="{D14A77E0-0104-6F4D-B53C-87C67B7161C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93" y="1276"/>
                <a:ext cx="2903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398" name="Line 5">
                <a:extLst>
                  <a:ext uri="{FF2B5EF4-FFF2-40B4-BE49-F238E27FC236}">
                    <a16:creationId xmlns:a16="http://schemas.microsoft.com/office/drawing/2014/main" id="{470E3A49-3F14-8440-A7B0-D8E4F83F732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399" name="Line 6">
                <a:extLst>
                  <a:ext uri="{FF2B5EF4-FFF2-40B4-BE49-F238E27FC236}">
                    <a16:creationId xmlns:a16="http://schemas.microsoft.com/office/drawing/2014/main" id="{72F0F59F-8733-8342-920E-1B9D966C6AF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8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400" name="Line 7">
                <a:extLst>
                  <a:ext uri="{FF2B5EF4-FFF2-40B4-BE49-F238E27FC236}">
                    <a16:creationId xmlns:a16="http://schemas.microsoft.com/office/drawing/2014/main" id="{EB74267C-42C0-6E4E-AB44-5E042B686C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72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401" name="Line 8">
                <a:extLst>
                  <a:ext uri="{FF2B5EF4-FFF2-40B4-BE49-F238E27FC236}">
                    <a16:creationId xmlns:a16="http://schemas.microsoft.com/office/drawing/2014/main" id="{B08B96AB-35E1-9844-A12D-19447F63EE9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17" y="1163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402" name="Line 9">
                <a:extLst>
                  <a:ext uri="{FF2B5EF4-FFF2-40B4-BE49-F238E27FC236}">
                    <a16:creationId xmlns:a16="http://schemas.microsoft.com/office/drawing/2014/main" id="{BE371773-91D6-3C46-A5A0-879BAA53B33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61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403" name="Line 11">
                <a:extLst>
                  <a:ext uri="{FF2B5EF4-FFF2-40B4-BE49-F238E27FC236}">
                    <a16:creationId xmlns:a16="http://schemas.microsoft.com/office/drawing/2014/main" id="{0C342971-0469-9B4D-AB2F-74A01E64C6F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06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404" name="Text Box 12">
                <a:extLst>
                  <a:ext uri="{FF2B5EF4-FFF2-40B4-BE49-F238E27FC236}">
                    <a16:creationId xmlns:a16="http://schemas.microsoft.com/office/drawing/2014/main" id="{2AF24F89-63E9-B045-A022-0514449DBD2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90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0</a:t>
                </a:r>
              </a:p>
            </p:txBody>
          </p:sp>
          <p:sp>
            <p:nvSpPr>
              <p:cNvPr id="16405" name="Text Box 13">
                <a:extLst>
                  <a:ext uri="{FF2B5EF4-FFF2-40B4-BE49-F238E27FC236}">
                    <a16:creationId xmlns:a16="http://schemas.microsoft.com/office/drawing/2014/main" id="{53FDB8CA-4E53-2042-8E00-10A733A7CD50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23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1</a:t>
                </a:r>
              </a:p>
            </p:txBody>
          </p:sp>
          <p:sp>
            <p:nvSpPr>
              <p:cNvPr id="16406" name="Text Box 14">
                <a:extLst>
                  <a:ext uri="{FF2B5EF4-FFF2-40B4-BE49-F238E27FC236}">
                    <a16:creationId xmlns:a16="http://schemas.microsoft.com/office/drawing/2014/main" id="{E2E49D69-22F4-6C48-8E27-3E1245DB313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82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2</a:t>
                </a:r>
              </a:p>
            </p:txBody>
          </p:sp>
          <p:sp>
            <p:nvSpPr>
              <p:cNvPr id="16407" name="Text Box 15">
                <a:extLst>
                  <a:ext uri="{FF2B5EF4-FFF2-40B4-BE49-F238E27FC236}">
                    <a16:creationId xmlns:a16="http://schemas.microsoft.com/office/drawing/2014/main" id="{2E291030-7E5D-5640-A544-336C42E71C1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2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3</a:t>
                </a:r>
              </a:p>
            </p:txBody>
          </p:sp>
          <p:sp>
            <p:nvSpPr>
              <p:cNvPr id="16408" name="Text Box 16">
                <a:extLst>
                  <a:ext uri="{FF2B5EF4-FFF2-40B4-BE49-F238E27FC236}">
                    <a16:creationId xmlns:a16="http://schemas.microsoft.com/office/drawing/2014/main" id="{40E8F126-6A3D-CA4F-B856-83723F82F72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71" y="1412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4</a:t>
                </a:r>
              </a:p>
            </p:txBody>
          </p:sp>
          <p:sp>
            <p:nvSpPr>
              <p:cNvPr id="16409" name="Text Box 17">
                <a:extLst>
                  <a:ext uri="{FF2B5EF4-FFF2-40B4-BE49-F238E27FC236}">
                    <a16:creationId xmlns:a16="http://schemas.microsoft.com/office/drawing/2014/main" id="{9E8A1210-9270-7442-8F1C-4266394790F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15" y="1411"/>
                <a:ext cx="196" cy="2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5</a:t>
                </a:r>
              </a:p>
            </p:txBody>
          </p:sp>
        </p:grpSp>
        <p:sp>
          <p:nvSpPr>
            <p:cNvPr id="16392" name="Text Box 19">
              <a:extLst>
                <a:ext uri="{FF2B5EF4-FFF2-40B4-BE49-F238E27FC236}">
                  <a16:creationId xmlns:a16="http://schemas.microsoft.com/office/drawing/2014/main" id="{2B03EF35-32C4-4443-A283-CA63F11BB2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25" y="822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50</a:t>
              </a:r>
            </a:p>
          </p:txBody>
        </p:sp>
        <p:sp>
          <p:nvSpPr>
            <p:cNvPr id="16393" name="Text Box 20">
              <a:extLst>
                <a:ext uri="{FF2B5EF4-FFF2-40B4-BE49-F238E27FC236}">
                  <a16:creationId xmlns:a16="http://schemas.microsoft.com/office/drawing/2014/main" id="{9198A4DB-6D24-174E-96A8-0EEDA85511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49" y="822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50</a:t>
              </a:r>
            </a:p>
          </p:txBody>
        </p:sp>
        <p:sp>
          <p:nvSpPr>
            <p:cNvPr id="16394" name="Text Box 21">
              <a:extLst>
                <a:ext uri="{FF2B5EF4-FFF2-40B4-BE49-F238E27FC236}">
                  <a16:creationId xmlns:a16="http://schemas.microsoft.com/office/drawing/2014/main" id="{0F752F22-32D7-CD4E-9DEC-26ACF24456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74" y="822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50</a:t>
              </a:r>
            </a:p>
          </p:txBody>
        </p:sp>
        <p:sp>
          <p:nvSpPr>
            <p:cNvPr id="16395" name="Text Box 22">
              <a:extLst>
                <a:ext uri="{FF2B5EF4-FFF2-40B4-BE49-F238E27FC236}">
                  <a16:creationId xmlns:a16="http://schemas.microsoft.com/office/drawing/2014/main" id="{B9D1681E-1C66-2449-A298-0FF7E1726B5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899" y="822"/>
              <a:ext cx="27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50</a:t>
              </a:r>
            </a:p>
          </p:txBody>
        </p:sp>
        <p:sp>
          <p:nvSpPr>
            <p:cNvPr id="16396" name="Text Box 23">
              <a:extLst>
                <a:ext uri="{FF2B5EF4-FFF2-40B4-BE49-F238E27FC236}">
                  <a16:creationId xmlns:a16="http://schemas.microsoft.com/office/drawing/2014/main" id="{B9939DB7-7B11-8449-AC83-D46FB0A3B4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24" y="822"/>
              <a:ext cx="59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1.050</a:t>
              </a:r>
            </a:p>
          </p:txBody>
        </p:sp>
      </p:grpSp>
      <p:sp>
        <p:nvSpPr>
          <p:cNvPr id="16390" name="Text Box 24">
            <a:extLst>
              <a:ext uri="{FF2B5EF4-FFF2-40B4-BE49-F238E27FC236}">
                <a16:creationId xmlns:a16="http://schemas.microsoft.com/office/drawing/2014/main" id="{2B894105-D4B7-E242-8AD5-317040F759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08888" y="1628775"/>
            <a:ext cx="26606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es-ES" altLang="es-ES"/>
              <a:t>Tipo Interés de Mercado</a:t>
            </a:r>
          </a:p>
          <a:p>
            <a:pPr algn="ctr" eaLnBrk="1" hangingPunct="1"/>
            <a:r>
              <a:rPr lang="es-ES" altLang="es-ES"/>
              <a:t>i=4%</a:t>
            </a:r>
          </a:p>
        </p:txBody>
      </p:sp>
      <p:graphicFrame>
        <p:nvGraphicFramePr>
          <p:cNvPr id="16386" name="Object 26">
            <a:extLst>
              <a:ext uri="{FF2B5EF4-FFF2-40B4-BE49-F238E27FC236}">
                <a16:creationId xmlns:a16="http://schemas.microsoft.com/office/drawing/2014/main" id="{4F613A55-2E81-994F-9FCC-1DC2B626EAD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71814" y="3219451"/>
          <a:ext cx="5502275" cy="976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54419500" imgH="9652000" progId="Equation.3">
                  <p:embed/>
                </p:oleObj>
              </mc:Choice>
              <mc:Fallback>
                <p:oleObj name="Ecuación" r:id="rId3" imgW="54419500" imgH="9652000" progId="Equation.3">
                  <p:embed/>
                  <p:pic>
                    <p:nvPicPr>
                      <p:cNvPr id="16386" name="Object 26">
                        <a:extLst>
                          <a:ext uri="{FF2B5EF4-FFF2-40B4-BE49-F238E27FC236}">
                            <a16:creationId xmlns:a16="http://schemas.microsoft.com/office/drawing/2014/main" id="{4F613A55-2E81-994F-9FCC-1DC2B626EAD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71814" y="3219451"/>
                        <a:ext cx="5502275" cy="976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387" name="Object 27">
            <a:extLst>
              <a:ext uri="{FF2B5EF4-FFF2-40B4-BE49-F238E27FC236}">
                <a16:creationId xmlns:a16="http://schemas.microsoft.com/office/drawing/2014/main" id="{1BD124B7-B41C-AF4E-8C50-4F76F27CFA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774825" y="4679951"/>
          <a:ext cx="8858250" cy="98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5" imgW="124053600" imgH="13754100" progId="Equation.3">
                  <p:embed/>
                </p:oleObj>
              </mc:Choice>
              <mc:Fallback>
                <p:oleObj name="Ecuación" r:id="rId5" imgW="124053600" imgH="13754100" progId="Equation.3">
                  <p:embed/>
                  <p:pic>
                    <p:nvPicPr>
                      <p:cNvPr id="16387" name="Object 27">
                        <a:extLst>
                          <a:ext uri="{FF2B5EF4-FFF2-40B4-BE49-F238E27FC236}">
                            <a16:creationId xmlns:a16="http://schemas.microsoft.com/office/drawing/2014/main" id="{1BD124B7-B41C-AF4E-8C50-4F76F27CFA7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4825" y="4679951"/>
                        <a:ext cx="8858250" cy="981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4">
            <a:extLst>
              <a:ext uri="{FF2B5EF4-FFF2-40B4-BE49-F238E27FC236}">
                <a16:creationId xmlns:a16="http://schemas.microsoft.com/office/drawing/2014/main" id="{9885F0A3-1E36-8F4C-BEE8-A06D5B19D67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 sz="3800"/>
              <a:t>Duración y variación de tipos de interés</a:t>
            </a:r>
            <a:br>
              <a:rPr lang="es-ES" altLang="es-ES" sz="3800"/>
            </a:br>
            <a:endParaRPr lang="es-ES" altLang="es-ES" sz="3800"/>
          </a:p>
        </p:txBody>
      </p:sp>
      <p:sp>
        <p:nvSpPr>
          <p:cNvPr id="17412" name="Rectangle 7">
            <a:extLst>
              <a:ext uri="{FF2B5EF4-FFF2-40B4-BE49-F238E27FC236}">
                <a16:creationId xmlns:a16="http://schemas.microsoft.com/office/drawing/2014/main" id="{57A321EB-7F80-6348-912C-319BEF21DAE5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/>
        <p:txBody>
          <a:bodyPr/>
          <a:lstStyle/>
          <a:p>
            <a:pPr eaLnBrk="1" hangingPunct="1"/>
            <a:r>
              <a:rPr lang="es-ES" altLang="es-ES" sz="2600"/>
              <a:t>Existe una relación inversa entre la variaciones relativas del valor de un bono y las variaciones del tipo de interés</a:t>
            </a:r>
          </a:p>
          <a:p>
            <a:pPr eaLnBrk="1" hangingPunct="1"/>
            <a:r>
              <a:rPr lang="es-ES" altLang="es-ES" sz="2600"/>
              <a:t>La magnitud de la variación depende de la duración.</a:t>
            </a:r>
          </a:p>
        </p:txBody>
      </p:sp>
      <p:graphicFrame>
        <p:nvGraphicFramePr>
          <p:cNvPr id="17410" name="Object 5">
            <a:extLst>
              <a:ext uri="{FF2B5EF4-FFF2-40B4-BE49-F238E27FC236}">
                <a16:creationId xmlns:a16="http://schemas.microsoft.com/office/drawing/2014/main" id="{7D165D22-FD05-FB40-A3AD-23FFE53D06E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08213" y="1773239"/>
          <a:ext cx="2627312" cy="291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27203400" imgH="30137100" progId="Equation.3">
                  <p:embed/>
                </p:oleObj>
              </mc:Choice>
              <mc:Fallback>
                <p:oleObj name="Ecuación" r:id="rId3" imgW="27203400" imgH="30137100" progId="Equation.3">
                  <p:embed/>
                  <p:pic>
                    <p:nvPicPr>
                      <p:cNvPr id="17410" name="Object 5">
                        <a:extLst>
                          <a:ext uri="{FF2B5EF4-FFF2-40B4-BE49-F238E27FC236}">
                            <a16:creationId xmlns:a16="http://schemas.microsoft.com/office/drawing/2014/main" id="{7D165D22-FD05-FB40-A3AD-23FFE53D06E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8213" y="1773239"/>
                        <a:ext cx="2627312" cy="2911475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noFill/>
                      </a:ln>
                      <a:effectLst/>
                      <a:extLst>
                        <a:ext uri="{91240B29-F687-4F45-9708-019B960494DF}">
                          <a14:hiddenLine xmlns:a14="http://schemas.microsoft.com/office/drawing/2010/main" w="38100" cmpd="dbl">
                            <a:solidFill>
                              <a:schemeClr val="accent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Rectangle 2">
            <a:extLst>
              <a:ext uri="{FF2B5EF4-FFF2-40B4-BE49-F238E27FC236}">
                <a16:creationId xmlns:a16="http://schemas.microsoft.com/office/drawing/2014/main" id="{D9B56A9F-171D-C04C-8F6F-4871214F753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s-ES" altLang="es-ES" sz="3800"/>
              <a:t>Análisis de la duración para pagos constante de cupones</a:t>
            </a:r>
          </a:p>
        </p:txBody>
      </p:sp>
      <p:sp>
        <p:nvSpPr>
          <p:cNvPr id="18437" name="Rectangle 28">
            <a:extLst>
              <a:ext uri="{FF2B5EF4-FFF2-40B4-BE49-F238E27FC236}">
                <a16:creationId xmlns:a16="http://schemas.microsoft.com/office/drawing/2014/main" id="{F6C7DFB4-3954-C64E-8761-478E611DDA20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>
          <a:xfrm>
            <a:off x="6383338" y="3141663"/>
            <a:ext cx="4038600" cy="2773362"/>
          </a:xfrm>
        </p:spPr>
        <p:txBody>
          <a:bodyPr/>
          <a:lstStyle/>
          <a:p>
            <a:pPr eaLnBrk="1" hangingPunct="1"/>
            <a:r>
              <a:rPr lang="es-ES" altLang="es-ES" sz="2600"/>
              <a:t>La duración depende:</a:t>
            </a:r>
          </a:p>
          <a:p>
            <a:pPr lvl="1" eaLnBrk="1" hangingPunct="1"/>
            <a:r>
              <a:rPr lang="es-ES" altLang="es-ES" sz="2200"/>
              <a:t>n=plazo hasta la  amortización</a:t>
            </a:r>
          </a:p>
          <a:p>
            <a:pPr lvl="1" eaLnBrk="1" hangingPunct="1"/>
            <a:r>
              <a:rPr lang="es-ES" altLang="es-ES" sz="2200"/>
              <a:t>c: tanto del cupón</a:t>
            </a:r>
          </a:p>
          <a:p>
            <a:pPr lvl="1" eaLnBrk="1" hangingPunct="1"/>
            <a:r>
              <a:rPr lang="es-ES" altLang="es-ES" sz="2200"/>
              <a:t>i=tipo de interés.</a:t>
            </a:r>
          </a:p>
        </p:txBody>
      </p:sp>
      <p:grpSp>
        <p:nvGrpSpPr>
          <p:cNvPr id="18438" name="Group 24">
            <a:extLst>
              <a:ext uri="{FF2B5EF4-FFF2-40B4-BE49-F238E27FC236}">
                <a16:creationId xmlns:a16="http://schemas.microsoft.com/office/drawing/2014/main" id="{8573E371-A7A7-D244-AE85-A1ACE66BC717}"/>
              </a:ext>
            </a:extLst>
          </p:cNvPr>
          <p:cNvGrpSpPr>
            <a:grpSpLocks/>
          </p:cNvGrpSpPr>
          <p:nvPr/>
        </p:nvGrpSpPr>
        <p:grpSpPr bwMode="auto">
          <a:xfrm>
            <a:off x="2135188" y="1628775"/>
            <a:ext cx="4392612" cy="1143000"/>
            <a:chOff x="1202" y="935"/>
            <a:chExt cx="3224" cy="869"/>
          </a:xfrm>
        </p:grpSpPr>
        <p:grpSp>
          <p:nvGrpSpPr>
            <p:cNvPr id="18439" name="Group 5">
              <a:extLst>
                <a:ext uri="{FF2B5EF4-FFF2-40B4-BE49-F238E27FC236}">
                  <a16:creationId xmlns:a16="http://schemas.microsoft.com/office/drawing/2014/main" id="{69E45BBE-D032-4B44-82F7-AA8F0BCE43D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02" y="1275"/>
              <a:ext cx="2954" cy="529"/>
              <a:chOff x="790" y="1162"/>
              <a:chExt cx="2954" cy="529"/>
            </a:xfrm>
          </p:grpSpPr>
          <p:sp>
            <p:nvSpPr>
              <p:cNvPr id="18445" name="Line 6">
                <a:extLst>
                  <a:ext uri="{FF2B5EF4-FFF2-40B4-BE49-F238E27FC236}">
                    <a16:creationId xmlns:a16="http://schemas.microsoft.com/office/drawing/2014/main" id="{8B553026-00B9-614C-BB54-A3F92D283A9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793" y="1276"/>
                <a:ext cx="2903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446" name="Line 7">
                <a:extLst>
                  <a:ext uri="{FF2B5EF4-FFF2-40B4-BE49-F238E27FC236}">
                    <a16:creationId xmlns:a16="http://schemas.microsoft.com/office/drawing/2014/main" id="{FBA1FCAB-91F1-F142-98E0-88199C5D3E0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84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447" name="Line 8">
                <a:extLst>
                  <a:ext uri="{FF2B5EF4-FFF2-40B4-BE49-F238E27FC236}">
                    <a16:creationId xmlns:a16="http://schemas.microsoft.com/office/drawing/2014/main" id="{17F8E2D1-2C04-944E-BF7D-75A841015F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8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448" name="Line 9">
                <a:extLst>
                  <a:ext uri="{FF2B5EF4-FFF2-40B4-BE49-F238E27FC236}">
                    <a16:creationId xmlns:a16="http://schemas.microsoft.com/office/drawing/2014/main" id="{FD2569AD-91A9-4246-9CB5-68F5A4365F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972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449" name="Line 10">
                <a:extLst>
                  <a:ext uri="{FF2B5EF4-FFF2-40B4-BE49-F238E27FC236}">
                    <a16:creationId xmlns:a16="http://schemas.microsoft.com/office/drawing/2014/main" id="{049F1752-ABFB-A645-8B08-31789A9F8C8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17" y="1163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450" name="Line 11">
                <a:extLst>
                  <a:ext uri="{FF2B5EF4-FFF2-40B4-BE49-F238E27FC236}">
                    <a16:creationId xmlns:a16="http://schemas.microsoft.com/office/drawing/2014/main" id="{23C03A9D-699E-5746-8ABF-78E10C33142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061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451" name="Line 12">
                <a:extLst>
                  <a:ext uri="{FF2B5EF4-FFF2-40B4-BE49-F238E27FC236}">
                    <a16:creationId xmlns:a16="http://schemas.microsoft.com/office/drawing/2014/main" id="{23DEA539-7EBB-DD41-9782-709CA0E3586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606" y="1162"/>
                <a:ext cx="0" cy="227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452" name="Text Box 13">
                <a:extLst>
                  <a:ext uri="{FF2B5EF4-FFF2-40B4-BE49-F238E27FC236}">
                    <a16:creationId xmlns:a16="http://schemas.microsoft.com/office/drawing/2014/main" id="{4AD05B2A-B8CF-D240-806C-C473A8D6044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790" y="1411"/>
                <a:ext cx="228" cy="2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0</a:t>
                </a:r>
              </a:p>
            </p:txBody>
          </p:sp>
          <p:sp>
            <p:nvSpPr>
              <p:cNvPr id="18453" name="Text Box 14">
                <a:extLst>
                  <a:ext uri="{FF2B5EF4-FFF2-40B4-BE49-F238E27FC236}">
                    <a16:creationId xmlns:a16="http://schemas.microsoft.com/office/drawing/2014/main" id="{9B9EB95A-FD12-8B4C-93C7-7DCF713A4A6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323" y="1411"/>
                <a:ext cx="228" cy="2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1</a:t>
                </a:r>
              </a:p>
            </p:txBody>
          </p:sp>
          <p:sp>
            <p:nvSpPr>
              <p:cNvPr id="18454" name="Text Box 15">
                <a:extLst>
                  <a:ext uri="{FF2B5EF4-FFF2-40B4-BE49-F238E27FC236}">
                    <a16:creationId xmlns:a16="http://schemas.microsoft.com/office/drawing/2014/main" id="{9B50197E-524D-CD45-86FB-FB8CFD04180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882" y="1411"/>
                <a:ext cx="228" cy="2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2</a:t>
                </a:r>
              </a:p>
            </p:txBody>
          </p:sp>
          <p:sp>
            <p:nvSpPr>
              <p:cNvPr id="18455" name="Text Box 16">
                <a:extLst>
                  <a:ext uri="{FF2B5EF4-FFF2-40B4-BE49-F238E27FC236}">
                    <a16:creationId xmlns:a16="http://schemas.microsoft.com/office/drawing/2014/main" id="{931496D6-91B5-1C48-9424-0BB4A99301B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412" y="1411"/>
                <a:ext cx="228" cy="2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3</a:t>
                </a:r>
              </a:p>
            </p:txBody>
          </p:sp>
          <p:sp>
            <p:nvSpPr>
              <p:cNvPr id="18456" name="Text Box 17">
                <a:extLst>
                  <a:ext uri="{FF2B5EF4-FFF2-40B4-BE49-F238E27FC236}">
                    <a16:creationId xmlns:a16="http://schemas.microsoft.com/office/drawing/2014/main" id="{6C3D539F-D31C-DD47-B7B2-F0E78F49F59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71" y="1412"/>
                <a:ext cx="196" cy="2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4</a:t>
                </a:r>
              </a:p>
            </p:txBody>
          </p:sp>
          <p:sp>
            <p:nvSpPr>
              <p:cNvPr id="18457" name="Text Box 18">
                <a:extLst>
                  <a:ext uri="{FF2B5EF4-FFF2-40B4-BE49-F238E27FC236}">
                    <a16:creationId xmlns:a16="http://schemas.microsoft.com/office/drawing/2014/main" id="{996FC107-047A-1745-86BA-E1A552C6F72A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515" y="1411"/>
                <a:ext cx="229" cy="2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/>
                <a:r>
                  <a:rPr lang="es-ES" altLang="es-ES"/>
                  <a:t>5</a:t>
                </a:r>
              </a:p>
            </p:txBody>
          </p:sp>
        </p:grpSp>
        <p:sp>
          <p:nvSpPr>
            <p:cNvPr id="18440" name="Text Box 19">
              <a:extLst>
                <a:ext uri="{FF2B5EF4-FFF2-40B4-BE49-F238E27FC236}">
                  <a16:creationId xmlns:a16="http://schemas.microsoft.com/office/drawing/2014/main" id="{768230C9-FD99-AA44-9535-FE60E90440E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37" y="935"/>
              <a:ext cx="256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C</a:t>
              </a:r>
            </a:p>
          </p:txBody>
        </p:sp>
        <p:sp>
          <p:nvSpPr>
            <p:cNvPr id="18441" name="Text Box 20">
              <a:extLst>
                <a:ext uri="{FF2B5EF4-FFF2-40B4-BE49-F238E27FC236}">
                  <a16:creationId xmlns:a16="http://schemas.microsoft.com/office/drawing/2014/main" id="{81B790E7-A37D-4A4B-ADF7-19047372D7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61" y="935"/>
              <a:ext cx="256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C</a:t>
              </a:r>
            </a:p>
          </p:txBody>
        </p:sp>
        <p:sp>
          <p:nvSpPr>
            <p:cNvPr id="18442" name="Text Box 21">
              <a:extLst>
                <a:ext uri="{FF2B5EF4-FFF2-40B4-BE49-F238E27FC236}">
                  <a16:creationId xmlns:a16="http://schemas.microsoft.com/office/drawing/2014/main" id="{5F108543-5B76-0443-9C2D-11EF94C43B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5" y="935"/>
              <a:ext cx="257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C</a:t>
              </a:r>
            </a:p>
          </p:txBody>
        </p:sp>
        <p:sp>
          <p:nvSpPr>
            <p:cNvPr id="18443" name="Text Box 22">
              <a:extLst>
                <a:ext uri="{FF2B5EF4-FFF2-40B4-BE49-F238E27FC236}">
                  <a16:creationId xmlns:a16="http://schemas.microsoft.com/office/drawing/2014/main" id="{47C6B267-997A-0C49-8BCC-B6550C57CA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11" y="935"/>
              <a:ext cx="256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C</a:t>
              </a:r>
            </a:p>
          </p:txBody>
        </p:sp>
        <p:sp>
          <p:nvSpPr>
            <p:cNvPr id="18444" name="Text Box 23">
              <a:extLst>
                <a:ext uri="{FF2B5EF4-FFF2-40B4-BE49-F238E27FC236}">
                  <a16:creationId xmlns:a16="http://schemas.microsoft.com/office/drawing/2014/main" id="{E91E7311-9964-884B-A2B7-1CA99B4A746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36" y="935"/>
              <a:ext cx="590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r>
                <a:rPr lang="es-ES" altLang="es-ES"/>
                <a:t>C+N</a:t>
              </a:r>
            </a:p>
          </p:txBody>
        </p:sp>
      </p:grpSp>
      <p:graphicFrame>
        <p:nvGraphicFramePr>
          <p:cNvPr id="18434" name="Object 25">
            <a:extLst>
              <a:ext uri="{FF2B5EF4-FFF2-40B4-BE49-F238E27FC236}">
                <a16:creationId xmlns:a16="http://schemas.microsoft.com/office/drawing/2014/main" id="{60AC9BEC-98AA-E247-BA9E-F6C29CB6C64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711450" y="3284538"/>
          <a:ext cx="3024188" cy="90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33350200" imgH="9944100" progId="Equation.3">
                  <p:embed/>
                </p:oleObj>
              </mc:Choice>
              <mc:Fallback>
                <p:oleObj name="Ecuación" r:id="rId3" imgW="33350200" imgH="9944100" progId="Equation.3">
                  <p:embed/>
                  <p:pic>
                    <p:nvPicPr>
                      <p:cNvPr id="18434" name="Object 25">
                        <a:extLst>
                          <a:ext uri="{FF2B5EF4-FFF2-40B4-BE49-F238E27FC236}">
                            <a16:creationId xmlns:a16="http://schemas.microsoft.com/office/drawing/2014/main" id="{60AC9BEC-98AA-E247-BA9E-F6C29CB6C64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1450" y="3284538"/>
                        <a:ext cx="3024188" cy="9017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35" name="Object 26">
            <a:extLst>
              <a:ext uri="{FF2B5EF4-FFF2-40B4-BE49-F238E27FC236}">
                <a16:creationId xmlns:a16="http://schemas.microsoft.com/office/drawing/2014/main" id="{DBA6B2B4-452B-9348-92BA-C8E18F35430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95551" y="4724400"/>
          <a:ext cx="3313113" cy="129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5" imgW="35991800" imgH="14046200" progId="Equation.3">
                  <p:embed/>
                </p:oleObj>
              </mc:Choice>
              <mc:Fallback>
                <p:oleObj name="Ecuación" r:id="rId5" imgW="35991800" imgH="14046200" progId="Equation.3">
                  <p:embed/>
                  <p:pic>
                    <p:nvPicPr>
                      <p:cNvPr id="18435" name="Object 26">
                        <a:extLst>
                          <a:ext uri="{FF2B5EF4-FFF2-40B4-BE49-F238E27FC236}">
                            <a16:creationId xmlns:a16="http://schemas.microsoft.com/office/drawing/2014/main" id="{DBA6B2B4-452B-9348-92BA-C8E18F35430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95551" y="4724400"/>
                        <a:ext cx="3313113" cy="1295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3" name="Rectangle 2">
            <a:extLst>
              <a:ext uri="{FF2B5EF4-FFF2-40B4-BE49-F238E27FC236}">
                <a16:creationId xmlns:a16="http://schemas.microsoft.com/office/drawing/2014/main" id="{DF179412-68AC-624D-9AD5-33757B5D20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/>
              <a:t>Duración y plazo hasta la amortización</a:t>
            </a:r>
          </a:p>
        </p:txBody>
      </p:sp>
      <p:sp>
        <p:nvSpPr>
          <p:cNvPr id="19464" name="Rectangle 4">
            <a:extLst>
              <a:ext uri="{FF2B5EF4-FFF2-40B4-BE49-F238E27FC236}">
                <a16:creationId xmlns:a16="http://schemas.microsoft.com/office/drawing/2014/main" id="{C9A41B4B-1EEB-F146-9C8F-CD22782055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1088" y="2349500"/>
            <a:ext cx="3168650" cy="20891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sp>
        <p:nvSpPr>
          <p:cNvPr id="19465" name="Text Box 5">
            <a:extLst>
              <a:ext uri="{FF2B5EF4-FFF2-40B4-BE49-F238E27FC236}">
                <a16:creationId xmlns:a16="http://schemas.microsoft.com/office/drawing/2014/main" id="{3CE17004-FDDE-914A-A98A-D8D9177E03AD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970757" y="3218657"/>
            <a:ext cx="1835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Duración (Años)</a:t>
            </a:r>
          </a:p>
        </p:txBody>
      </p:sp>
      <p:sp>
        <p:nvSpPr>
          <p:cNvPr id="19466" name="Text Box 6">
            <a:extLst>
              <a:ext uri="{FF2B5EF4-FFF2-40B4-BE49-F238E27FC236}">
                <a16:creationId xmlns:a16="http://schemas.microsoft.com/office/drawing/2014/main" id="{4F5875A9-F3F5-084A-A601-99EB539B58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3113" y="4313238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0</a:t>
            </a:r>
          </a:p>
        </p:txBody>
      </p:sp>
      <p:sp>
        <p:nvSpPr>
          <p:cNvPr id="19467" name="Line 7">
            <a:extLst>
              <a:ext uri="{FF2B5EF4-FFF2-40B4-BE49-F238E27FC236}">
                <a16:creationId xmlns:a16="http://schemas.microsoft.com/office/drawing/2014/main" id="{9799821E-646B-1C49-BD26-BAEC42547E71}"/>
              </a:ext>
            </a:extLst>
          </p:cNvPr>
          <p:cNvSpPr>
            <a:spLocks noChangeShapeType="1"/>
          </p:cNvSpPr>
          <p:nvPr/>
        </p:nvSpPr>
        <p:spPr bwMode="auto">
          <a:xfrm>
            <a:off x="2351088" y="2997200"/>
            <a:ext cx="3168650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19468" name="Freeform 8">
            <a:extLst>
              <a:ext uri="{FF2B5EF4-FFF2-40B4-BE49-F238E27FC236}">
                <a16:creationId xmlns:a16="http://schemas.microsoft.com/office/drawing/2014/main" id="{CEF71E6D-FF06-A84D-B5A5-0EE1E16AD9A6}"/>
              </a:ext>
            </a:extLst>
          </p:cNvPr>
          <p:cNvSpPr>
            <a:spLocks/>
          </p:cNvSpPr>
          <p:nvPr/>
        </p:nvSpPr>
        <p:spPr bwMode="auto">
          <a:xfrm>
            <a:off x="2351088" y="2738439"/>
            <a:ext cx="3168650" cy="1627187"/>
          </a:xfrm>
          <a:custGeom>
            <a:avLst/>
            <a:gdLst>
              <a:gd name="T0" fmla="*/ 0 w 1996"/>
              <a:gd name="T1" fmla="*/ 2147483647 h 1025"/>
              <a:gd name="T2" fmla="*/ 2147483647 w 1996"/>
              <a:gd name="T3" fmla="*/ 2147483647 h 1025"/>
              <a:gd name="T4" fmla="*/ 2147483647 w 1996"/>
              <a:gd name="T5" fmla="*/ 2147483647 h 1025"/>
              <a:gd name="T6" fmla="*/ 2147483647 w 1996"/>
              <a:gd name="T7" fmla="*/ 2147483647 h 1025"/>
              <a:gd name="T8" fmla="*/ 2147483647 w 1996"/>
              <a:gd name="T9" fmla="*/ 2147483647 h 10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996"/>
              <a:gd name="T16" fmla="*/ 0 h 1025"/>
              <a:gd name="T17" fmla="*/ 1996 w 1996"/>
              <a:gd name="T18" fmla="*/ 1025 h 10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996" h="1025">
                <a:moveTo>
                  <a:pt x="0" y="1025"/>
                </a:moveTo>
                <a:cubicBezTo>
                  <a:pt x="15" y="919"/>
                  <a:pt x="45" y="554"/>
                  <a:pt x="93" y="390"/>
                </a:cubicBezTo>
                <a:cubicBezTo>
                  <a:pt x="141" y="226"/>
                  <a:pt x="123" y="82"/>
                  <a:pt x="291" y="41"/>
                </a:cubicBezTo>
                <a:cubicBezTo>
                  <a:pt x="459" y="0"/>
                  <a:pt x="819" y="125"/>
                  <a:pt x="1103" y="145"/>
                </a:cubicBezTo>
                <a:cubicBezTo>
                  <a:pt x="1387" y="165"/>
                  <a:pt x="1810" y="159"/>
                  <a:pt x="1996" y="163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sp>
        <p:nvSpPr>
          <p:cNvPr id="19469" name="Freeform 10">
            <a:extLst>
              <a:ext uri="{FF2B5EF4-FFF2-40B4-BE49-F238E27FC236}">
                <a16:creationId xmlns:a16="http://schemas.microsoft.com/office/drawing/2014/main" id="{E7EE3084-E3E4-004F-A017-34672D2938B1}"/>
              </a:ext>
            </a:extLst>
          </p:cNvPr>
          <p:cNvSpPr>
            <a:spLocks/>
          </p:cNvSpPr>
          <p:nvPr/>
        </p:nvSpPr>
        <p:spPr bwMode="auto">
          <a:xfrm>
            <a:off x="2351089" y="2941639"/>
            <a:ext cx="3190875" cy="1423987"/>
          </a:xfrm>
          <a:custGeom>
            <a:avLst/>
            <a:gdLst>
              <a:gd name="T0" fmla="*/ 0 w 2010"/>
              <a:gd name="T1" fmla="*/ 2147483647 h 897"/>
              <a:gd name="T2" fmla="*/ 2147483647 w 2010"/>
              <a:gd name="T3" fmla="*/ 2147483647 h 897"/>
              <a:gd name="T4" fmla="*/ 2147483647 w 2010"/>
              <a:gd name="T5" fmla="*/ 2147483647 h 897"/>
              <a:gd name="T6" fmla="*/ 2147483647 w 2010"/>
              <a:gd name="T7" fmla="*/ 2147483647 h 897"/>
              <a:gd name="T8" fmla="*/ 0 60000 65536"/>
              <a:gd name="T9" fmla="*/ 0 60000 65536"/>
              <a:gd name="T10" fmla="*/ 0 60000 65536"/>
              <a:gd name="T11" fmla="*/ 0 60000 65536"/>
              <a:gd name="T12" fmla="*/ 0 w 2010"/>
              <a:gd name="T13" fmla="*/ 0 h 897"/>
              <a:gd name="T14" fmla="*/ 2010 w 2010"/>
              <a:gd name="T15" fmla="*/ 897 h 89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10" h="897">
                <a:moveTo>
                  <a:pt x="0" y="897"/>
                </a:moveTo>
                <a:cubicBezTo>
                  <a:pt x="34" y="787"/>
                  <a:pt x="32" y="378"/>
                  <a:pt x="206" y="234"/>
                </a:cubicBezTo>
                <a:cubicBezTo>
                  <a:pt x="380" y="90"/>
                  <a:pt x="743" y="70"/>
                  <a:pt x="1044" y="35"/>
                </a:cubicBezTo>
                <a:cubicBezTo>
                  <a:pt x="1345" y="0"/>
                  <a:pt x="1809" y="28"/>
                  <a:pt x="2010" y="26"/>
                </a:cubicBez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graphicFrame>
        <p:nvGraphicFramePr>
          <p:cNvPr id="19458" name="Object 11">
            <a:extLst>
              <a:ext uri="{FF2B5EF4-FFF2-40B4-BE49-F238E27FC236}">
                <a16:creationId xmlns:a16="http://schemas.microsoft.com/office/drawing/2014/main" id="{DFF26C25-4CFE-C84C-B043-76D0D24CD37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664201" y="2708276"/>
          <a:ext cx="447675" cy="576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3" imgW="7023100" imgH="9067800" progId="Equation.3">
                  <p:embed/>
                </p:oleObj>
              </mc:Choice>
              <mc:Fallback>
                <p:oleObj name="Ecuación" r:id="rId3" imgW="7023100" imgH="9067800" progId="Equation.3">
                  <p:embed/>
                  <p:pic>
                    <p:nvPicPr>
                      <p:cNvPr id="19458" name="Object 11">
                        <a:extLst>
                          <a:ext uri="{FF2B5EF4-FFF2-40B4-BE49-F238E27FC236}">
                            <a16:creationId xmlns:a16="http://schemas.microsoft.com/office/drawing/2014/main" id="{DFF26C25-4CFE-C84C-B043-76D0D24CD370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64201" y="2708276"/>
                        <a:ext cx="447675" cy="576263"/>
                      </a:xfrm>
                      <a:prstGeom prst="rect">
                        <a:avLst/>
                      </a:prstGeom>
                      <a:noFill/>
                      <a:ln w="9525">
                        <a:solidFill>
                          <a:schemeClr val="accent1"/>
                        </a:solidFill>
                        <a:miter lim="800000"/>
                        <a:headEnd/>
                        <a:tailEnd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59" name="Object 12">
            <a:extLst>
              <a:ext uri="{FF2B5EF4-FFF2-40B4-BE49-F238E27FC236}">
                <a16:creationId xmlns:a16="http://schemas.microsoft.com/office/drawing/2014/main" id="{78A99C94-D33F-1448-964B-C7C4822E398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76864" y="4437063"/>
          <a:ext cx="287337" cy="239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5" imgW="3505200" imgH="2921000" progId="Equation.3">
                  <p:embed/>
                </p:oleObj>
              </mc:Choice>
              <mc:Fallback>
                <p:oleObj name="Ecuación" r:id="rId5" imgW="3505200" imgH="2921000" progId="Equation.3">
                  <p:embed/>
                  <p:pic>
                    <p:nvPicPr>
                      <p:cNvPr id="19459" name="Object 12">
                        <a:extLst>
                          <a:ext uri="{FF2B5EF4-FFF2-40B4-BE49-F238E27FC236}">
                            <a16:creationId xmlns:a16="http://schemas.microsoft.com/office/drawing/2014/main" id="{78A99C94-D33F-1448-964B-C7C4822E398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76864" y="4437063"/>
                        <a:ext cx="287337" cy="239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470" name="Text Box 13">
            <a:extLst>
              <a:ext uri="{FF2B5EF4-FFF2-40B4-BE49-F238E27FC236}">
                <a16:creationId xmlns:a16="http://schemas.microsoft.com/office/drawing/2014/main" id="{7E3478A6-90C6-1344-99D3-63C7B4F34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5550" y="4581526"/>
            <a:ext cx="2927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Años hasta la amortización</a:t>
            </a:r>
          </a:p>
        </p:txBody>
      </p:sp>
      <p:graphicFrame>
        <p:nvGraphicFramePr>
          <p:cNvPr id="19460" name="Object 14">
            <a:extLst>
              <a:ext uri="{FF2B5EF4-FFF2-40B4-BE49-F238E27FC236}">
                <a16:creationId xmlns:a16="http://schemas.microsoft.com/office/drawing/2014/main" id="{468D75CF-C958-904A-BB0A-61766807097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855913" y="2420939"/>
          <a:ext cx="792162" cy="346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7" imgW="9359900" imgH="4102100" progId="Equation.3">
                  <p:embed/>
                </p:oleObj>
              </mc:Choice>
              <mc:Fallback>
                <p:oleObj name="Ecuación" r:id="rId7" imgW="9359900" imgH="4102100" progId="Equation.3">
                  <p:embed/>
                  <p:pic>
                    <p:nvPicPr>
                      <p:cNvPr id="19460" name="Object 14">
                        <a:extLst>
                          <a:ext uri="{FF2B5EF4-FFF2-40B4-BE49-F238E27FC236}">
                            <a16:creationId xmlns:a16="http://schemas.microsoft.com/office/drawing/2014/main" id="{468D75CF-C958-904A-BB0A-617668070972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5913" y="2420939"/>
                        <a:ext cx="792162" cy="346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1" name="Object 15">
            <a:extLst>
              <a:ext uri="{FF2B5EF4-FFF2-40B4-BE49-F238E27FC236}">
                <a16:creationId xmlns:a16="http://schemas.microsoft.com/office/drawing/2014/main" id="{F014E8A2-8623-0240-B1B0-B8026C8F828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216275" y="3213101"/>
          <a:ext cx="86360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9" imgW="9359900" imgH="4102100" progId="Equation.3">
                  <p:embed/>
                </p:oleObj>
              </mc:Choice>
              <mc:Fallback>
                <p:oleObj name="Ecuación" r:id="rId9" imgW="9359900" imgH="4102100" progId="Equation.3">
                  <p:embed/>
                  <p:pic>
                    <p:nvPicPr>
                      <p:cNvPr id="19461" name="Object 15">
                        <a:extLst>
                          <a:ext uri="{FF2B5EF4-FFF2-40B4-BE49-F238E27FC236}">
                            <a16:creationId xmlns:a16="http://schemas.microsoft.com/office/drawing/2014/main" id="{F014E8A2-8623-0240-B1B0-B8026C8F828D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16275" y="3213101"/>
                        <a:ext cx="863600" cy="377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462" name="Object 16">
            <a:extLst>
              <a:ext uri="{FF2B5EF4-FFF2-40B4-BE49-F238E27FC236}">
                <a16:creationId xmlns:a16="http://schemas.microsoft.com/office/drawing/2014/main" id="{A4D6E674-953D-0B42-B5A9-D9B70090F46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240464" y="3751263"/>
          <a:ext cx="3673475" cy="1477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cuación" r:id="rId11" imgW="47980600" imgH="19304000" progId="Equation.3">
                  <p:embed/>
                </p:oleObj>
              </mc:Choice>
              <mc:Fallback>
                <p:oleObj name="Ecuación" r:id="rId11" imgW="47980600" imgH="19304000" progId="Equation.3">
                  <p:embed/>
                  <p:pic>
                    <p:nvPicPr>
                      <p:cNvPr id="19462" name="Object 16">
                        <a:extLst>
                          <a:ext uri="{FF2B5EF4-FFF2-40B4-BE49-F238E27FC236}">
                            <a16:creationId xmlns:a16="http://schemas.microsoft.com/office/drawing/2014/main" id="{A4D6E674-953D-0B42-B5A9-D9B70090F46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0464" y="3751263"/>
                        <a:ext cx="3673475" cy="1477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471" name="AutoShape 17">
            <a:extLst>
              <a:ext uri="{FF2B5EF4-FFF2-40B4-BE49-F238E27FC236}">
                <a16:creationId xmlns:a16="http://schemas.microsoft.com/office/drawing/2014/main" id="{0170B8D8-A10F-BE48-B0E8-169F3A175028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>
            <a:off x="6717507" y="2391570"/>
            <a:ext cx="754063" cy="1965325"/>
          </a:xfrm>
          <a:prstGeom prst="bentConnector2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D53AB378-2E42-C147-8697-549EDCF046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/>
              <a:t>Duración y Tanto del Cupón</a:t>
            </a:r>
          </a:p>
        </p:txBody>
      </p:sp>
      <p:sp>
        <p:nvSpPr>
          <p:cNvPr id="34819" name="Rectangle 4">
            <a:extLst>
              <a:ext uri="{FF2B5EF4-FFF2-40B4-BE49-F238E27FC236}">
                <a16:creationId xmlns:a16="http://schemas.microsoft.com/office/drawing/2014/main" id="{CCCE62A4-9B60-1B4D-84E9-C952EF8165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8939" y="1700213"/>
            <a:ext cx="5614987" cy="31686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sp>
        <p:nvSpPr>
          <p:cNvPr id="34820" name="Text Box 5">
            <a:extLst>
              <a:ext uri="{FF2B5EF4-FFF2-40B4-BE49-F238E27FC236}">
                <a16:creationId xmlns:a16="http://schemas.microsoft.com/office/drawing/2014/main" id="{4344BE38-5DC1-C343-9C9C-F19B9AD8AF80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1610519" y="3083719"/>
            <a:ext cx="1835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Duración (Años)</a:t>
            </a:r>
          </a:p>
        </p:txBody>
      </p:sp>
      <p:sp>
        <p:nvSpPr>
          <p:cNvPr id="34821" name="Line 6">
            <a:extLst>
              <a:ext uri="{FF2B5EF4-FFF2-40B4-BE49-F238E27FC236}">
                <a16:creationId xmlns:a16="http://schemas.microsoft.com/office/drawing/2014/main" id="{C63D1310-6EAE-0548-BD91-05DBF9FDA337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5051" y="2205039"/>
            <a:ext cx="4105275" cy="936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34822" name="Text Box 7">
            <a:extLst>
              <a:ext uri="{FF2B5EF4-FFF2-40B4-BE49-F238E27FC236}">
                <a16:creationId xmlns:a16="http://schemas.microsoft.com/office/drawing/2014/main" id="{0AE8BBD5-A55C-2248-823E-C2328E6354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3838" y="4889501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0</a:t>
            </a:r>
          </a:p>
        </p:txBody>
      </p:sp>
      <p:sp>
        <p:nvSpPr>
          <p:cNvPr id="34823" name="Text Box 8">
            <a:extLst>
              <a:ext uri="{FF2B5EF4-FFF2-40B4-BE49-F238E27FC236}">
                <a16:creationId xmlns:a16="http://schemas.microsoft.com/office/drawing/2014/main" id="{84B3B031-51E1-0E4C-8834-5C2CABEB93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3700" y="5032376"/>
            <a:ext cx="2241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Tanto del cupón (%)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8CA2FB6C-1D8E-3B4F-AF11-491803316D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altLang="es-ES" sz="3800"/>
              <a:t>Duración y Rentabilidad Exigida por el Mercado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56F2EAFA-61B7-9E4F-B61E-6D6655EF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28939" y="1700213"/>
            <a:ext cx="5614987" cy="31686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es-ES" altLang="es-ES"/>
          </a:p>
        </p:txBody>
      </p:sp>
      <p:sp>
        <p:nvSpPr>
          <p:cNvPr id="35844" name="Text Box 4">
            <a:extLst>
              <a:ext uri="{FF2B5EF4-FFF2-40B4-BE49-F238E27FC236}">
                <a16:creationId xmlns:a16="http://schemas.microsoft.com/office/drawing/2014/main" id="{C061BBE5-E8F0-E24B-AE7F-3BC9A6FD3765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1610519" y="3083719"/>
            <a:ext cx="1835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Duración (Años)</a:t>
            </a:r>
          </a:p>
        </p:txBody>
      </p:sp>
      <p:sp>
        <p:nvSpPr>
          <p:cNvPr id="35845" name="Line 5">
            <a:extLst>
              <a:ext uri="{FF2B5EF4-FFF2-40B4-BE49-F238E27FC236}">
                <a16:creationId xmlns:a16="http://schemas.microsoft.com/office/drawing/2014/main" id="{76583FB6-86FB-FA45-A131-074489F9AD1B}"/>
              </a:ext>
            </a:extLst>
          </p:cNvPr>
          <p:cNvSpPr>
            <a:spLocks noChangeShapeType="1"/>
          </p:cNvSpPr>
          <p:nvPr/>
        </p:nvSpPr>
        <p:spPr bwMode="auto">
          <a:xfrm>
            <a:off x="3575051" y="2205039"/>
            <a:ext cx="4105275" cy="9366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35846" name="Text Box 6">
            <a:extLst>
              <a:ext uri="{FF2B5EF4-FFF2-40B4-BE49-F238E27FC236}">
                <a16:creationId xmlns:a16="http://schemas.microsoft.com/office/drawing/2014/main" id="{69D4707C-2F7E-624F-BEBD-A9572B2B6A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3838" y="4889501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0</a:t>
            </a:r>
          </a:p>
        </p:txBody>
      </p:sp>
      <p:sp>
        <p:nvSpPr>
          <p:cNvPr id="35847" name="Text Box 7">
            <a:extLst>
              <a:ext uri="{FF2B5EF4-FFF2-40B4-BE49-F238E27FC236}">
                <a16:creationId xmlns:a16="http://schemas.microsoft.com/office/drawing/2014/main" id="{44BFF269-676C-3C4F-8EE0-27A3BA5955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03700" y="5032376"/>
            <a:ext cx="4248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s-ES" altLang="es-ES"/>
              <a:t>Rentabilidad exigida por el mercado (%)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4095</TotalTime>
  <Words>545</Words>
  <Application>Microsoft Macintosh PowerPoint</Application>
  <PresentationFormat>Panorámica</PresentationFormat>
  <Paragraphs>139</Paragraphs>
  <Slides>22</Slides>
  <Notes>21</Notes>
  <HiddenSlides>0</HiddenSlides>
  <MMClips>1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Tema de Office</vt:lpstr>
      <vt:lpstr>Ecuación</vt:lpstr>
      <vt:lpstr>El riesgo de tipo de interés</vt:lpstr>
      <vt:lpstr>Riesgo de precio y vida del bono</vt:lpstr>
      <vt:lpstr>La duración de un bono.</vt:lpstr>
      <vt:lpstr>Ejemplo del cálculo de la duración de un bono</vt:lpstr>
      <vt:lpstr>Duración y variación de tipos de interés </vt:lpstr>
      <vt:lpstr>Análisis de la duración para pagos constante de cupones</vt:lpstr>
      <vt:lpstr>Duración y plazo hasta la amortización</vt:lpstr>
      <vt:lpstr>Duración y Tanto del Cupón</vt:lpstr>
      <vt:lpstr>Duración y Rentabilidad Exigida por el Mercado</vt:lpstr>
      <vt:lpstr>Duración y Convexidad</vt:lpstr>
      <vt:lpstr>Duración y Convexidad</vt:lpstr>
      <vt:lpstr>Ejemplo del cálculo de la convexidad de un bono</vt:lpstr>
      <vt:lpstr>Duración y Convexidad</vt:lpstr>
      <vt:lpstr>Riesgo de variaciones no paralelas de la ETTI</vt:lpstr>
      <vt:lpstr>Ejemplo</vt:lpstr>
      <vt:lpstr>Ejemplo</vt:lpstr>
      <vt:lpstr>Ejemplo</vt:lpstr>
      <vt:lpstr>Riesgo de Reinversión</vt:lpstr>
      <vt:lpstr>Presentación de PowerPoint</vt:lpstr>
      <vt:lpstr>Cartera Inmunizada</vt:lpstr>
      <vt:lpstr>Ejemplo.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 riesgo de tipo de interés</dc:title>
  <dc:creator>fernando.ubeda@uam.es</dc:creator>
  <cp:lastModifiedBy>Fernando Andres Ubeda Mellina</cp:lastModifiedBy>
  <cp:revision>6</cp:revision>
  <dcterms:created xsi:type="dcterms:W3CDTF">2021-10-28T11:56:23Z</dcterms:created>
  <dcterms:modified xsi:type="dcterms:W3CDTF">2022-11-08T09:18:19Z</dcterms:modified>
</cp:coreProperties>
</file>

<file path=docProps/thumbnail.jpeg>
</file>